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diagrams/quickStyle1.xml" ContentType="application/vnd.openxmlformats-officedocument.drawingml.diagramStyl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Estilo medio 3 - Énfasis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08FB837D-C827-4EFA-A057-4D05807E0F7C}" styleName="Estilo temático 1 - Énfasis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5" d="100"/>
          <a:sy n="45" d="100"/>
        </p:scale>
        <p:origin x="-123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iagrams/_rels/data2.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image" Target="../media/image23.png"/><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49AEB5-F3D7-4D20-95C6-4B9EEA9C3F75}" type="doc">
      <dgm:prSet loTypeId="urn:microsoft.com/office/officeart/2005/8/layout/target3" loCatId="list" qsTypeId="urn:microsoft.com/office/officeart/2005/8/quickstyle/3d6" qsCatId="3D" csTypeId="urn:microsoft.com/office/officeart/2005/8/colors/colorful1" csCatId="colorful" phldr="1"/>
      <dgm:spPr/>
      <dgm:t>
        <a:bodyPr/>
        <a:lstStyle/>
        <a:p>
          <a:endParaRPr lang="es-MX"/>
        </a:p>
      </dgm:t>
    </dgm:pt>
    <dgm:pt modelId="{FED4EBD4-E27A-4549-8BB4-48649852EC3D}">
      <dgm:prSet phldrT="[Texto]" custT="1"/>
      <dgm:spPr/>
      <dgm:t>
        <a:bodyPr/>
        <a:lstStyle/>
        <a:p>
          <a:r>
            <a:rPr lang="es-MX" sz="2000" smtClean="0"/>
            <a:t>Psicosis: pérdida de contacto con la realidad, alucinaciones, conductas raras, etc.</a:t>
          </a:r>
          <a:endParaRPr lang="es-MX" sz="2000" dirty="0"/>
        </a:p>
      </dgm:t>
    </dgm:pt>
    <dgm:pt modelId="{C1A88AE5-C8E2-4A39-AEF0-EBB92A23935F}" type="parTrans" cxnId="{FD75D895-3701-4B8C-B7CE-F81641CE2CD1}">
      <dgm:prSet/>
      <dgm:spPr/>
      <dgm:t>
        <a:bodyPr/>
        <a:lstStyle/>
        <a:p>
          <a:endParaRPr lang="es-MX"/>
        </a:p>
      </dgm:t>
    </dgm:pt>
    <dgm:pt modelId="{90F6F62B-4BCB-46B6-ADDF-AA47787DC2FD}" type="sibTrans" cxnId="{FD75D895-3701-4B8C-B7CE-F81641CE2CD1}">
      <dgm:prSet/>
      <dgm:spPr/>
      <dgm:t>
        <a:bodyPr/>
        <a:lstStyle/>
        <a:p>
          <a:endParaRPr lang="es-MX"/>
        </a:p>
      </dgm:t>
    </dgm:pt>
    <dgm:pt modelId="{F6639341-FE3D-474F-B5C7-0EDCD1B37CBE}">
      <dgm:prSet phldrT="[Texto]" custT="1"/>
      <dgm:spPr/>
      <dgm:t>
        <a:bodyPr/>
        <a:lstStyle/>
        <a:p>
          <a:r>
            <a:rPr lang="es-MX" sz="2000" dirty="0" smtClean="0"/>
            <a:t>Esquizofrenia</a:t>
          </a:r>
          <a:endParaRPr lang="es-MX" sz="2000" dirty="0"/>
        </a:p>
      </dgm:t>
    </dgm:pt>
    <dgm:pt modelId="{714C7E7D-0276-4AF1-B06C-A3C1973B6E76}" type="parTrans" cxnId="{D91D6717-B348-4EDC-854E-17C988E8CC54}">
      <dgm:prSet/>
      <dgm:spPr/>
      <dgm:t>
        <a:bodyPr/>
        <a:lstStyle/>
        <a:p>
          <a:endParaRPr lang="es-MX"/>
        </a:p>
      </dgm:t>
    </dgm:pt>
    <dgm:pt modelId="{43B2C49C-5DDE-4E26-A017-ACAE7E78CAAA}" type="sibTrans" cxnId="{D91D6717-B348-4EDC-854E-17C988E8CC54}">
      <dgm:prSet/>
      <dgm:spPr/>
      <dgm:t>
        <a:bodyPr/>
        <a:lstStyle/>
        <a:p>
          <a:endParaRPr lang="es-MX"/>
        </a:p>
      </dgm:t>
    </dgm:pt>
    <dgm:pt modelId="{049F4AED-BF55-40F0-A985-9302E726779C}">
      <dgm:prSet phldrT="[Texto]" custT="1"/>
      <dgm:spPr/>
      <dgm:t>
        <a:bodyPr/>
        <a:lstStyle/>
        <a:p>
          <a:r>
            <a:rPr lang="es-MX" sz="2000" dirty="0" smtClean="0"/>
            <a:t>Neurosis : reacción frente a la angustia</a:t>
          </a:r>
          <a:endParaRPr lang="es-MX" sz="2000" dirty="0"/>
        </a:p>
      </dgm:t>
    </dgm:pt>
    <dgm:pt modelId="{DB9FE57A-D68C-4A64-80F5-61FB23772DFD}" type="parTrans" cxnId="{CA3F8560-5871-44A0-92A9-61A6C1DFECEA}">
      <dgm:prSet/>
      <dgm:spPr/>
      <dgm:t>
        <a:bodyPr/>
        <a:lstStyle/>
        <a:p>
          <a:endParaRPr lang="es-MX"/>
        </a:p>
      </dgm:t>
    </dgm:pt>
    <dgm:pt modelId="{A756FB8D-2DC1-40B0-98DA-48FB7E633192}" type="sibTrans" cxnId="{CA3F8560-5871-44A0-92A9-61A6C1DFECEA}">
      <dgm:prSet/>
      <dgm:spPr/>
      <dgm:t>
        <a:bodyPr/>
        <a:lstStyle/>
        <a:p>
          <a:endParaRPr lang="es-MX"/>
        </a:p>
      </dgm:t>
    </dgm:pt>
    <dgm:pt modelId="{C373994F-FA8C-488E-92C7-6327D23BE3B6}">
      <dgm:prSet phldrT="[Texto]"/>
      <dgm:spPr/>
      <dgm:t>
        <a:bodyPr/>
        <a:lstStyle/>
        <a:p>
          <a:r>
            <a:rPr lang="es-MX" dirty="0" smtClean="0"/>
            <a:t>Ansiedad generalizada, intensa o relacionada con situaciones de pavor, vértigo.</a:t>
          </a:r>
          <a:endParaRPr lang="es-MX" dirty="0"/>
        </a:p>
      </dgm:t>
    </dgm:pt>
    <dgm:pt modelId="{1CCD8E24-EBFE-460A-AD53-BEF402846D98}" type="parTrans" cxnId="{F6E91C9A-F99C-4E25-BFBE-34CE0D59F778}">
      <dgm:prSet/>
      <dgm:spPr/>
      <dgm:t>
        <a:bodyPr/>
        <a:lstStyle/>
        <a:p>
          <a:endParaRPr lang="es-MX"/>
        </a:p>
      </dgm:t>
    </dgm:pt>
    <dgm:pt modelId="{17D548A4-7EA6-4291-82EC-39E9A9F445B7}" type="sibTrans" cxnId="{F6E91C9A-F99C-4E25-BFBE-34CE0D59F778}">
      <dgm:prSet/>
      <dgm:spPr/>
      <dgm:t>
        <a:bodyPr/>
        <a:lstStyle/>
        <a:p>
          <a:endParaRPr lang="es-MX"/>
        </a:p>
      </dgm:t>
    </dgm:pt>
    <dgm:pt modelId="{8710BE27-979C-4205-BCAF-FD7ECBD0E4EB}">
      <dgm:prSet custT="1"/>
      <dgm:spPr/>
      <dgm:t>
        <a:bodyPr/>
        <a:lstStyle/>
        <a:p>
          <a:r>
            <a:rPr lang="es-MX" sz="2000" smtClean="0"/>
            <a:t>Paranoia.</a:t>
          </a:r>
          <a:endParaRPr lang="es-MX" sz="2000" dirty="0" smtClean="0"/>
        </a:p>
      </dgm:t>
    </dgm:pt>
    <dgm:pt modelId="{B0E8DB2D-5F9E-4A9F-BD10-A75DE5E3CED3}" type="parTrans" cxnId="{2D1527CE-3D36-43C3-8B45-A46856ED6BEE}">
      <dgm:prSet/>
      <dgm:spPr/>
      <dgm:t>
        <a:bodyPr/>
        <a:lstStyle/>
        <a:p>
          <a:endParaRPr lang="es-MX"/>
        </a:p>
      </dgm:t>
    </dgm:pt>
    <dgm:pt modelId="{5B2F9194-5D31-4706-B4D6-3C50787E3C39}" type="sibTrans" cxnId="{2D1527CE-3D36-43C3-8B45-A46856ED6BEE}">
      <dgm:prSet/>
      <dgm:spPr/>
      <dgm:t>
        <a:bodyPr/>
        <a:lstStyle/>
        <a:p>
          <a:endParaRPr lang="es-MX"/>
        </a:p>
      </dgm:t>
    </dgm:pt>
    <dgm:pt modelId="{E3F4A696-8C3A-4544-BB03-FD46DC980938}">
      <dgm:prSet custT="1"/>
      <dgm:spPr/>
      <dgm:t>
        <a:bodyPr/>
        <a:lstStyle/>
        <a:p>
          <a:r>
            <a:rPr lang="es-MX" sz="2000" dirty="0" smtClean="0"/>
            <a:t>Psicosis afectiva.</a:t>
          </a:r>
        </a:p>
      </dgm:t>
    </dgm:pt>
    <dgm:pt modelId="{F07ED066-B19B-4584-B2E1-A840768F4192}" type="parTrans" cxnId="{14867410-72E2-4826-B541-CAF0E2C3F594}">
      <dgm:prSet/>
      <dgm:spPr/>
      <dgm:t>
        <a:bodyPr/>
        <a:lstStyle/>
        <a:p>
          <a:endParaRPr lang="es-MX"/>
        </a:p>
      </dgm:t>
    </dgm:pt>
    <dgm:pt modelId="{5EEBA5CF-28F7-45E9-AC52-27E3E903F02A}" type="sibTrans" cxnId="{14867410-72E2-4826-B541-CAF0E2C3F594}">
      <dgm:prSet/>
      <dgm:spPr/>
      <dgm:t>
        <a:bodyPr/>
        <a:lstStyle/>
        <a:p>
          <a:endParaRPr lang="es-MX"/>
        </a:p>
      </dgm:t>
    </dgm:pt>
    <dgm:pt modelId="{D8B5351D-B4AC-46C0-8285-62E92EEE5147}">
      <dgm:prSet custT="1"/>
      <dgm:spPr/>
      <dgm:t>
        <a:bodyPr/>
        <a:lstStyle/>
        <a:p>
          <a:r>
            <a:rPr lang="es-MX" sz="2000" dirty="0" smtClean="0"/>
            <a:t>Depresión psicótica. </a:t>
          </a:r>
          <a:endParaRPr lang="es-MX" sz="2000" dirty="0"/>
        </a:p>
      </dgm:t>
    </dgm:pt>
    <dgm:pt modelId="{5846FA58-AD15-4197-A772-641CBF0C2F23}" type="parTrans" cxnId="{59CCE498-B097-40FF-8D50-C66D0FB5B4D2}">
      <dgm:prSet/>
      <dgm:spPr/>
      <dgm:t>
        <a:bodyPr/>
        <a:lstStyle/>
        <a:p>
          <a:endParaRPr lang="es-MX"/>
        </a:p>
      </dgm:t>
    </dgm:pt>
    <dgm:pt modelId="{417F0E3D-0861-4452-9009-EC4173590844}" type="sibTrans" cxnId="{59CCE498-B097-40FF-8D50-C66D0FB5B4D2}">
      <dgm:prSet/>
      <dgm:spPr/>
      <dgm:t>
        <a:bodyPr/>
        <a:lstStyle/>
        <a:p>
          <a:endParaRPr lang="es-MX"/>
        </a:p>
      </dgm:t>
    </dgm:pt>
    <dgm:pt modelId="{F0F3B2C6-AAE4-4CEA-B7A5-333B238DA172}">
      <dgm:prSet phldrT="[Texto]"/>
      <dgm:spPr/>
      <dgm:t>
        <a:bodyPr/>
        <a:lstStyle/>
        <a:p>
          <a:r>
            <a:rPr lang="es-MX" dirty="0" smtClean="0"/>
            <a:t>Histeria </a:t>
          </a:r>
          <a:endParaRPr lang="es-MX" dirty="0"/>
        </a:p>
      </dgm:t>
    </dgm:pt>
    <dgm:pt modelId="{CD4224CB-5449-4CAC-B4B9-7A17129701DD}" type="parTrans" cxnId="{D2A1894A-2ECC-4512-8D5A-EFDFC5738E33}">
      <dgm:prSet/>
      <dgm:spPr/>
      <dgm:t>
        <a:bodyPr/>
        <a:lstStyle/>
        <a:p>
          <a:endParaRPr lang="es-MX"/>
        </a:p>
      </dgm:t>
    </dgm:pt>
    <dgm:pt modelId="{E3E73DA2-63CE-4B59-93DD-CC6304E01CCA}" type="sibTrans" cxnId="{D2A1894A-2ECC-4512-8D5A-EFDFC5738E33}">
      <dgm:prSet/>
      <dgm:spPr/>
      <dgm:t>
        <a:bodyPr/>
        <a:lstStyle/>
        <a:p>
          <a:endParaRPr lang="es-MX"/>
        </a:p>
      </dgm:t>
    </dgm:pt>
    <dgm:pt modelId="{39EBF5B0-D6AF-4942-8A76-916C3406219A}">
      <dgm:prSet phldrT="[Texto]"/>
      <dgm:spPr/>
      <dgm:t>
        <a:bodyPr/>
        <a:lstStyle/>
        <a:p>
          <a:r>
            <a:rPr lang="es-MX" dirty="0" smtClean="0"/>
            <a:t>Fobias o miedos</a:t>
          </a:r>
          <a:endParaRPr lang="es-MX" dirty="0"/>
        </a:p>
      </dgm:t>
    </dgm:pt>
    <dgm:pt modelId="{452419DC-9BB0-4891-A5F3-BCCA7A7CAE77}" type="parTrans" cxnId="{9E32E6E7-223C-4C49-9778-0C9D7C915308}">
      <dgm:prSet/>
      <dgm:spPr/>
      <dgm:t>
        <a:bodyPr/>
        <a:lstStyle/>
        <a:p>
          <a:endParaRPr lang="es-MX"/>
        </a:p>
      </dgm:t>
    </dgm:pt>
    <dgm:pt modelId="{DEB33B8C-6D47-400E-9340-383FEA2D800F}" type="sibTrans" cxnId="{9E32E6E7-223C-4C49-9778-0C9D7C915308}">
      <dgm:prSet/>
      <dgm:spPr/>
      <dgm:t>
        <a:bodyPr/>
        <a:lstStyle/>
        <a:p>
          <a:endParaRPr lang="es-MX"/>
        </a:p>
      </dgm:t>
    </dgm:pt>
    <dgm:pt modelId="{4C1D514F-515F-44AD-9895-ADBDE64793B2}">
      <dgm:prSet phldrT="[Texto]"/>
      <dgm:spPr/>
      <dgm:t>
        <a:bodyPr/>
        <a:lstStyle/>
        <a:p>
          <a:r>
            <a:rPr lang="es-MX" dirty="0" smtClean="0"/>
            <a:t>Hipocondría </a:t>
          </a:r>
          <a:endParaRPr lang="es-MX" dirty="0"/>
        </a:p>
      </dgm:t>
    </dgm:pt>
    <dgm:pt modelId="{DF99B3E2-FDF0-4ED5-A5CA-EFB9445D11F1}" type="parTrans" cxnId="{0F60DD3A-C350-423F-B7CF-67740E489C69}">
      <dgm:prSet/>
      <dgm:spPr/>
      <dgm:t>
        <a:bodyPr/>
        <a:lstStyle/>
        <a:p>
          <a:endParaRPr lang="es-MX"/>
        </a:p>
      </dgm:t>
    </dgm:pt>
    <dgm:pt modelId="{144E5FAF-E212-45B3-850E-8EDF4DAC72F6}" type="sibTrans" cxnId="{0F60DD3A-C350-423F-B7CF-67740E489C69}">
      <dgm:prSet/>
      <dgm:spPr/>
      <dgm:t>
        <a:bodyPr/>
        <a:lstStyle/>
        <a:p>
          <a:endParaRPr lang="es-MX"/>
        </a:p>
      </dgm:t>
    </dgm:pt>
    <dgm:pt modelId="{9988F8D5-59E5-4E76-9C3E-F4EE2EDB6CDB}">
      <dgm:prSet phldrT="[Texto]"/>
      <dgm:spPr/>
      <dgm:t>
        <a:bodyPr/>
        <a:lstStyle/>
        <a:p>
          <a:r>
            <a:rPr lang="es-MX" dirty="0" smtClean="0"/>
            <a:t>Depresión neurótica </a:t>
          </a:r>
          <a:endParaRPr lang="es-MX" dirty="0"/>
        </a:p>
      </dgm:t>
    </dgm:pt>
    <dgm:pt modelId="{A8C08B32-6E2E-438E-9C95-8DB45608C2C9}" type="parTrans" cxnId="{95F23668-2957-4114-975D-9B51ED0A706F}">
      <dgm:prSet/>
      <dgm:spPr/>
      <dgm:t>
        <a:bodyPr/>
        <a:lstStyle/>
        <a:p>
          <a:endParaRPr lang="es-MX"/>
        </a:p>
      </dgm:t>
    </dgm:pt>
    <dgm:pt modelId="{B4553BBA-1D10-4BD4-86A0-2509785E3C89}" type="sibTrans" cxnId="{95F23668-2957-4114-975D-9B51ED0A706F}">
      <dgm:prSet/>
      <dgm:spPr/>
      <dgm:t>
        <a:bodyPr/>
        <a:lstStyle/>
        <a:p>
          <a:endParaRPr lang="es-MX"/>
        </a:p>
      </dgm:t>
    </dgm:pt>
    <dgm:pt modelId="{053B4C60-30A2-4D3F-839B-616CD49749D2}" type="pres">
      <dgm:prSet presAssocID="{5A49AEB5-F3D7-4D20-95C6-4B9EEA9C3F75}" presName="Name0" presStyleCnt="0">
        <dgm:presLayoutVars>
          <dgm:chMax val="7"/>
          <dgm:dir/>
          <dgm:animLvl val="lvl"/>
          <dgm:resizeHandles val="exact"/>
        </dgm:presLayoutVars>
      </dgm:prSet>
      <dgm:spPr/>
      <dgm:t>
        <a:bodyPr/>
        <a:lstStyle/>
        <a:p>
          <a:endParaRPr lang="es-MX"/>
        </a:p>
      </dgm:t>
    </dgm:pt>
    <dgm:pt modelId="{4971BA31-764A-4272-8686-C7CE1C37E06C}" type="pres">
      <dgm:prSet presAssocID="{FED4EBD4-E27A-4549-8BB4-48649852EC3D}" presName="circle1" presStyleLbl="node1" presStyleIdx="0" presStyleCnt="2"/>
      <dgm:spPr/>
    </dgm:pt>
    <dgm:pt modelId="{71D7D646-65DA-4730-B956-C0C6026F1D6D}" type="pres">
      <dgm:prSet presAssocID="{FED4EBD4-E27A-4549-8BB4-48649852EC3D}" presName="space" presStyleCnt="0"/>
      <dgm:spPr/>
    </dgm:pt>
    <dgm:pt modelId="{60DF7427-3894-47E3-B4E9-BE1BE241AFFF}" type="pres">
      <dgm:prSet presAssocID="{FED4EBD4-E27A-4549-8BB4-48649852EC3D}" presName="rect1" presStyleLbl="alignAcc1" presStyleIdx="0" presStyleCnt="2"/>
      <dgm:spPr/>
      <dgm:t>
        <a:bodyPr/>
        <a:lstStyle/>
        <a:p>
          <a:endParaRPr lang="es-MX"/>
        </a:p>
      </dgm:t>
    </dgm:pt>
    <dgm:pt modelId="{CCB0DBFA-3161-46F6-B3A9-6022C56B29E1}" type="pres">
      <dgm:prSet presAssocID="{049F4AED-BF55-40F0-A985-9302E726779C}" presName="vertSpace2" presStyleLbl="node1" presStyleIdx="0" presStyleCnt="2"/>
      <dgm:spPr/>
    </dgm:pt>
    <dgm:pt modelId="{B097A745-9C43-41D5-90AC-3A95CD354BC5}" type="pres">
      <dgm:prSet presAssocID="{049F4AED-BF55-40F0-A985-9302E726779C}" presName="circle2" presStyleLbl="node1" presStyleIdx="1" presStyleCnt="2"/>
      <dgm:spPr/>
    </dgm:pt>
    <dgm:pt modelId="{ECD5042C-8569-4D90-A5BF-8DFBD5488F1A}" type="pres">
      <dgm:prSet presAssocID="{049F4AED-BF55-40F0-A985-9302E726779C}" presName="rect2" presStyleLbl="alignAcc1" presStyleIdx="1" presStyleCnt="2"/>
      <dgm:spPr/>
      <dgm:t>
        <a:bodyPr/>
        <a:lstStyle/>
        <a:p>
          <a:endParaRPr lang="es-MX"/>
        </a:p>
      </dgm:t>
    </dgm:pt>
    <dgm:pt modelId="{EAF4B8BB-429E-4713-B601-D679ED88CD7B}" type="pres">
      <dgm:prSet presAssocID="{FED4EBD4-E27A-4549-8BB4-48649852EC3D}" presName="rect1ParTx" presStyleLbl="alignAcc1" presStyleIdx="1" presStyleCnt="2">
        <dgm:presLayoutVars>
          <dgm:chMax val="1"/>
          <dgm:bulletEnabled val="1"/>
        </dgm:presLayoutVars>
      </dgm:prSet>
      <dgm:spPr/>
      <dgm:t>
        <a:bodyPr/>
        <a:lstStyle/>
        <a:p>
          <a:endParaRPr lang="es-MX"/>
        </a:p>
      </dgm:t>
    </dgm:pt>
    <dgm:pt modelId="{4D5ADE80-B1A9-429E-AB44-27327CC59A34}" type="pres">
      <dgm:prSet presAssocID="{FED4EBD4-E27A-4549-8BB4-48649852EC3D}" presName="rect1ChTx" presStyleLbl="alignAcc1" presStyleIdx="1" presStyleCnt="2">
        <dgm:presLayoutVars>
          <dgm:bulletEnabled val="1"/>
        </dgm:presLayoutVars>
      </dgm:prSet>
      <dgm:spPr/>
      <dgm:t>
        <a:bodyPr/>
        <a:lstStyle/>
        <a:p>
          <a:endParaRPr lang="es-MX"/>
        </a:p>
      </dgm:t>
    </dgm:pt>
    <dgm:pt modelId="{F4599E4E-B450-4EA7-8BBF-AD8B746773F0}" type="pres">
      <dgm:prSet presAssocID="{049F4AED-BF55-40F0-A985-9302E726779C}" presName="rect2ParTx" presStyleLbl="alignAcc1" presStyleIdx="1" presStyleCnt="2">
        <dgm:presLayoutVars>
          <dgm:chMax val="1"/>
          <dgm:bulletEnabled val="1"/>
        </dgm:presLayoutVars>
      </dgm:prSet>
      <dgm:spPr/>
      <dgm:t>
        <a:bodyPr/>
        <a:lstStyle/>
        <a:p>
          <a:endParaRPr lang="es-MX"/>
        </a:p>
      </dgm:t>
    </dgm:pt>
    <dgm:pt modelId="{FC8A4C45-38F3-4ED1-9E56-3514D7826EF1}" type="pres">
      <dgm:prSet presAssocID="{049F4AED-BF55-40F0-A985-9302E726779C}" presName="rect2ChTx" presStyleLbl="alignAcc1" presStyleIdx="1" presStyleCnt="2">
        <dgm:presLayoutVars>
          <dgm:bulletEnabled val="1"/>
        </dgm:presLayoutVars>
      </dgm:prSet>
      <dgm:spPr/>
      <dgm:t>
        <a:bodyPr/>
        <a:lstStyle/>
        <a:p>
          <a:endParaRPr lang="es-MX"/>
        </a:p>
      </dgm:t>
    </dgm:pt>
  </dgm:ptLst>
  <dgm:cxnLst>
    <dgm:cxn modelId="{95F23668-2957-4114-975D-9B51ED0A706F}" srcId="{049F4AED-BF55-40F0-A985-9302E726779C}" destId="{9988F8D5-59E5-4E76-9C3E-F4EE2EDB6CDB}" srcOrd="4" destOrd="0" parTransId="{A8C08B32-6E2E-438E-9C95-8DB45608C2C9}" sibTransId="{B4553BBA-1D10-4BD4-86A0-2509785E3C89}"/>
    <dgm:cxn modelId="{D91D6717-B348-4EDC-854E-17C988E8CC54}" srcId="{FED4EBD4-E27A-4549-8BB4-48649852EC3D}" destId="{F6639341-FE3D-474F-B5C7-0EDCD1B37CBE}" srcOrd="0" destOrd="0" parTransId="{714C7E7D-0276-4AF1-B06C-A3C1973B6E76}" sibTransId="{43B2C49C-5DDE-4E26-A017-ACAE7E78CAAA}"/>
    <dgm:cxn modelId="{CA5EBC31-0BDF-47C4-85AE-7310309AD731}" type="presOf" srcId="{049F4AED-BF55-40F0-A985-9302E726779C}" destId="{ECD5042C-8569-4D90-A5BF-8DFBD5488F1A}" srcOrd="0" destOrd="0" presId="urn:microsoft.com/office/officeart/2005/8/layout/target3"/>
    <dgm:cxn modelId="{389698B4-4B15-40CA-939A-6626FBB8D435}" type="presOf" srcId="{049F4AED-BF55-40F0-A985-9302E726779C}" destId="{F4599E4E-B450-4EA7-8BBF-AD8B746773F0}" srcOrd="1" destOrd="0" presId="urn:microsoft.com/office/officeart/2005/8/layout/target3"/>
    <dgm:cxn modelId="{CA3F8560-5871-44A0-92A9-61A6C1DFECEA}" srcId="{5A49AEB5-F3D7-4D20-95C6-4B9EEA9C3F75}" destId="{049F4AED-BF55-40F0-A985-9302E726779C}" srcOrd="1" destOrd="0" parTransId="{DB9FE57A-D68C-4A64-80F5-61FB23772DFD}" sibTransId="{A756FB8D-2DC1-40B0-98DA-48FB7E633192}"/>
    <dgm:cxn modelId="{DAE43583-BACC-4944-BF29-7FCA87F9FB58}" type="presOf" srcId="{4C1D514F-515F-44AD-9895-ADBDE64793B2}" destId="{FC8A4C45-38F3-4ED1-9E56-3514D7826EF1}" srcOrd="0" destOrd="3" presId="urn:microsoft.com/office/officeart/2005/8/layout/target3"/>
    <dgm:cxn modelId="{2D1527CE-3D36-43C3-8B45-A46856ED6BEE}" srcId="{FED4EBD4-E27A-4549-8BB4-48649852EC3D}" destId="{8710BE27-979C-4205-BCAF-FD7ECBD0E4EB}" srcOrd="1" destOrd="0" parTransId="{B0E8DB2D-5F9E-4A9F-BD10-A75DE5E3CED3}" sibTransId="{5B2F9194-5D31-4706-B4D6-3C50787E3C39}"/>
    <dgm:cxn modelId="{14867410-72E2-4826-B541-CAF0E2C3F594}" srcId="{FED4EBD4-E27A-4549-8BB4-48649852EC3D}" destId="{E3F4A696-8C3A-4544-BB03-FD46DC980938}" srcOrd="2" destOrd="0" parTransId="{F07ED066-B19B-4584-B2E1-A840768F4192}" sibTransId="{5EEBA5CF-28F7-45E9-AC52-27E3E903F02A}"/>
    <dgm:cxn modelId="{0F60DD3A-C350-423F-B7CF-67740E489C69}" srcId="{049F4AED-BF55-40F0-A985-9302E726779C}" destId="{4C1D514F-515F-44AD-9895-ADBDE64793B2}" srcOrd="3" destOrd="0" parTransId="{DF99B3E2-FDF0-4ED5-A5CA-EFB9445D11F1}" sibTransId="{144E5FAF-E212-45B3-850E-8EDF4DAC72F6}"/>
    <dgm:cxn modelId="{826C4C95-D55B-4A59-84AB-7C4FF542AD89}" type="presOf" srcId="{5A49AEB5-F3D7-4D20-95C6-4B9EEA9C3F75}" destId="{053B4C60-30A2-4D3F-839B-616CD49749D2}" srcOrd="0" destOrd="0" presId="urn:microsoft.com/office/officeart/2005/8/layout/target3"/>
    <dgm:cxn modelId="{9E32E6E7-223C-4C49-9778-0C9D7C915308}" srcId="{049F4AED-BF55-40F0-A985-9302E726779C}" destId="{39EBF5B0-D6AF-4942-8A76-916C3406219A}" srcOrd="2" destOrd="0" parTransId="{452419DC-9BB0-4891-A5F3-BCCA7A7CAE77}" sibTransId="{DEB33B8C-6D47-400E-9340-383FEA2D800F}"/>
    <dgm:cxn modelId="{E19681D6-B8EF-425C-AF60-2A2734B46EC4}" type="presOf" srcId="{D8B5351D-B4AC-46C0-8285-62E92EEE5147}" destId="{4D5ADE80-B1A9-429E-AB44-27327CC59A34}" srcOrd="0" destOrd="3" presId="urn:microsoft.com/office/officeart/2005/8/layout/target3"/>
    <dgm:cxn modelId="{AF9AB723-49C9-4EF1-A56A-7F79E2D2AC48}" type="presOf" srcId="{E3F4A696-8C3A-4544-BB03-FD46DC980938}" destId="{4D5ADE80-B1A9-429E-AB44-27327CC59A34}" srcOrd="0" destOrd="2" presId="urn:microsoft.com/office/officeart/2005/8/layout/target3"/>
    <dgm:cxn modelId="{FD75D895-3701-4B8C-B7CE-F81641CE2CD1}" srcId="{5A49AEB5-F3D7-4D20-95C6-4B9EEA9C3F75}" destId="{FED4EBD4-E27A-4549-8BB4-48649852EC3D}" srcOrd="0" destOrd="0" parTransId="{C1A88AE5-C8E2-4A39-AEF0-EBB92A23935F}" sibTransId="{90F6F62B-4BCB-46B6-ADDF-AA47787DC2FD}"/>
    <dgm:cxn modelId="{6650027C-7FF8-4D0B-AF20-53913C0F133B}" type="presOf" srcId="{C373994F-FA8C-488E-92C7-6327D23BE3B6}" destId="{FC8A4C45-38F3-4ED1-9E56-3514D7826EF1}" srcOrd="0" destOrd="0" presId="urn:microsoft.com/office/officeart/2005/8/layout/target3"/>
    <dgm:cxn modelId="{F6A951B9-95E5-41B3-8ED7-A0FE4D465EE1}" type="presOf" srcId="{8710BE27-979C-4205-BCAF-FD7ECBD0E4EB}" destId="{4D5ADE80-B1A9-429E-AB44-27327CC59A34}" srcOrd="0" destOrd="1" presId="urn:microsoft.com/office/officeart/2005/8/layout/target3"/>
    <dgm:cxn modelId="{DBFB2F11-8FCF-455A-8274-5D16550C53FD}" type="presOf" srcId="{F6639341-FE3D-474F-B5C7-0EDCD1B37CBE}" destId="{4D5ADE80-B1A9-429E-AB44-27327CC59A34}" srcOrd="0" destOrd="0" presId="urn:microsoft.com/office/officeart/2005/8/layout/target3"/>
    <dgm:cxn modelId="{59CCE498-B097-40FF-8D50-C66D0FB5B4D2}" srcId="{FED4EBD4-E27A-4549-8BB4-48649852EC3D}" destId="{D8B5351D-B4AC-46C0-8285-62E92EEE5147}" srcOrd="3" destOrd="0" parTransId="{5846FA58-AD15-4197-A772-641CBF0C2F23}" sibTransId="{417F0E3D-0861-4452-9009-EC4173590844}"/>
    <dgm:cxn modelId="{976E3F55-B238-49E3-9EAE-D5345ADB1F4E}" type="presOf" srcId="{39EBF5B0-D6AF-4942-8A76-916C3406219A}" destId="{FC8A4C45-38F3-4ED1-9E56-3514D7826EF1}" srcOrd="0" destOrd="2" presId="urn:microsoft.com/office/officeart/2005/8/layout/target3"/>
    <dgm:cxn modelId="{443CCAB9-66CD-4B60-9E1E-DEFE5C32C41D}" type="presOf" srcId="{FED4EBD4-E27A-4549-8BB4-48649852EC3D}" destId="{EAF4B8BB-429E-4713-B601-D679ED88CD7B}" srcOrd="1" destOrd="0" presId="urn:microsoft.com/office/officeart/2005/8/layout/target3"/>
    <dgm:cxn modelId="{48794DC0-E466-46FC-AA84-D9712BAA882A}" type="presOf" srcId="{9988F8D5-59E5-4E76-9C3E-F4EE2EDB6CDB}" destId="{FC8A4C45-38F3-4ED1-9E56-3514D7826EF1}" srcOrd="0" destOrd="4" presId="urn:microsoft.com/office/officeart/2005/8/layout/target3"/>
    <dgm:cxn modelId="{C32EAB9D-4294-4569-8B01-91A0CFF71022}" type="presOf" srcId="{FED4EBD4-E27A-4549-8BB4-48649852EC3D}" destId="{60DF7427-3894-47E3-B4E9-BE1BE241AFFF}" srcOrd="0" destOrd="0" presId="urn:microsoft.com/office/officeart/2005/8/layout/target3"/>
    <dgm:cxn modelId="{D2A1894A-2ECC-4512-8D5A-EFDFC5738E33}" srcId="{049F4AED-BF55-40F0-A985-9302E726779C}" destId="{F0F3B2C6-AAE4-4CEA-B7A5-333B238DA172}" srcOrd="1" destOrd="0" parTransId="{CD4224CB-5449-4CAC-B4B9-7A17129701DD}" sibTransId="{E3E73DA2-63CE-4B59-93DD-CC6304E01CCA}"/>
    <dgm:cxn modelId="{F6E91C9A-F99C-4E25-BFBE-34CE0D59F778}" srcId="{049F4AED-BF55-40F0-A985-9302E726779C}" destId="{C373994F-FA8C-488E-92C7-6327D23BE3B6}" srcOrd="0" destOrd="0" parTransId="{1CCD8E24-EBFE-460A-AD53-BEF402846D98}" sibTransId="{17D548A4-7EA6-4291-82EC-39E9A9F445B7}"/>
    <dgm:cxn modelId="{7DEF2628-0FD0-4FCC-8187-A8BA52BE708A}" type="presOf" srcId="{F0F3B2C6-AAE4-4CEA-B7A5-333B238DA172}" destId="{FC8A4C45-38F3-4ED1-9E56-3514D7826EF1}" srcOrd="0" destOrd="1" presId="urn:microsoft.com/office/officeart/2005/8/layout/target3"/>
    <dgm:cxn modelId="{45B12911-747A-4FCE-AAC5-91C5E4E4465F}" type="presParOf" srcId="{053B4C60-30A2-4D3F-839B-616CD49749D2}" destId="{4971BA31-764A-4272-8686-C7CE1C37E06C}" srcOrd="0" destOrd="0" presId="urn:microsoft.com/office/officeart/2005/8/layout/target3"/>
    <dgm:cxn modelId="{372EC784-92FC-4D72-91C1-353581EBC64C}" type="presParOf" srcId="{053B4C60-30A2-4D3F-839B-616CD49749D2}" destId="{71D7D646-65DA-4730-B956-C0C6026F1D6D}" srcOrd="1" destOrd="0" presId="urn:microsoft.com/office/officeart/2005/8/layout/target3"/>
    <dgm:cxn modelId="{F187FC27-B0FC-40BB-8437-702DF280EFA5}" type="presParOf" srcId="{053B4C60-30A2-4D3F-839B-616CD49749D2}" destId="{60DF7427-3894-47E3-B4E9-BE1BE241AFFF}" srcOrd="2" destOrd="0" presId="urn:microsoft.com/office/officeart/2005/8/layout/target3"/>
    <dgm:cxn modelId="{84285909-D9B0-43C4-B11A-EC7D7904F8E2}" type="presParOf" srcId="{053B4C60-30A2-4D3F-839B-616CD49749D2}" destId="{CCB0DBFA-3161-46F6-B3A9-6022C56B29E1}" srcOrd="3" destOrd="0" presId="urn:microsoft.com/office/officeart/2005/8/layout/target3"/>
    <dgm:cxn modelId="{46492A72-6BFB-4984-98B1-749FCE526BD0}" type="presParOf" srcId="{053B4C60-30A2-4D3F-839B-616CD49749D2}" destId="{B097A745-9C43-41D5-90AC-3A95CD354BC5}" srcOrd="4" destOrd="0" presId="urn:microsoft.com/office/officeart/2005/8/layout/target3"/>
    <dgm:cxn modelId="{A2305B5B-9819-4755-96E2-530154DCB3DA}" type="presParOf" srcId="{053B4C60-30A2-4D3F-839B-616CD49749D2}" destId="{ECD5042C-8569-4D90-A5BF-8DFBD5488F1A}" srcOrd="5" destOrd="0" presId="urn:microsoft.com/office/officeart/2005/8/layout/target3"/>
    <dgm:cxn modelId="{F3BAFA03-8881-449B-AB9E-F90ABB1705F1}" type="presParOf" srcId="{053B4C60-30A2-4D3F-839B-616CD49749D2}" destId="{EAF4B8BB-429E-4713-B601-D679ED88CD7B}" srcOrd="6" destOrd="0" presId="urn:microsoft.com/office/officeart/2005/8/layout/target3"/>
    <dgm:cxn modelId="{DA3641C2-D8A8-4A26-B745-8F5C34687E6E}" type="presParOf" srcId="{053B4C60-30A2-4D3F-839B-616CD49749D2}" destId="{4D5ADE80-B1A9-429E-AB44-27327CC59A34}" srcOrd="7" destOrd="0" presId="urn:microsoft.com/office/officeart/2005/8/layout/target3"/>
    <dgm:cxn modelId="{D0460109-8EE7-4884-BE57-C77164FDBFAA}" type="presParOf" srcId="{053B4C60-30A2-4D3F-839B-616CD49749D2}" destId="{F4599E4E-B450-4EA7-8BBF-AD8B746773F0}" srcOrd="8" destOrd="0" presId="urn:microsoft.com/office/officeart/2005/8/layout/target3"/>
    <dgm:cxn modelId="{A8A45C78-2B54-4DA0-8029-9188DC734D28}" type="presParOf" srcId="{053B4C60-30A2-4D3F-839B-616CD49749D2}" destId="{FC8A4C45-38F3-4ED1-9E56-3514D7826EF1}" srcOrd="9" destOrd="0" presId="urn:microsoft.com/office/officeart/2005/8/layout/target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5F7DCF6-4237-450C-92FD-8B9D99171AE1}" type="doc">
      <dgm:prSet loTypeId="urn:microsoft.com/office/officeart/2005/8/layout/vList4" loCatId="list" qsTypeId="urn:microsoft.com/office/officeart/2005/8/quickstyle/simple5" qsCatId="simple" csTypeId="urn:microsoft.com/office/officeart/2005/8/colors/colorful3" csCatId="colorful" phldr="1"/>
      <dgm:spPr/>
      <dgm:t>
        <a:bodyPr/>
        <a:lstStyle/>
        <a:p>
          <a:endParaRPr lang="es-MX"/>
        </a:p>
      </dgm:t>
    </dgm:pt>
    <dgm:pt modelId="{81869978-C145-423D-B7EA-354FC059C147}">
      <dgm:prSet phldrT="[Texto]"/>
      <dgm:spPr/>
      <dgm:t>
        <a:bodyPr/>
        <a:lstStyle/>
        <a:p>
          <a:r>
            <a:rPr lang="es-MX" smtClean="0">
              <a:solidFill>
                <a:schemeClr val="tx1"/>
              </a:solidFill>
            </a:rPr>
            <a:t>Alimentación: dietética y nutrición </a:t>
          </a:r>
          <a:endParaRPr lang="es-MX" dirty="0">
            <a:solidFill>
              <a:schemeClr val="tx1"/>
            </a:solidFill>
          </a:endParaRPr>
        </a:p>
      </dgm:t>
    </dgm:pt>
    <dgm:pt modelId="{92021A12-2732-4421-B52D-7F21CF2678F8}" type="parTrans" cxnId="{A6A66C77-333F-46C2-93B3-8809994C4DED}">
      <dgm:prSet/>
      <dgm:spPr/>
      <dgm:t>
        <a:bodyPr/>
        <a:lstStyle/>
        <a:p>
          <a:endParaRPr lang="es-MX">
            <a:solidFill>
              <a:schemeClr val="tx1"/>
            </a:solidFill>
          </a:endParaRPr>
        </a:p>
      </dgm:t>
    </dgm:pt>
    <dgm:pt modelId="{AC6C659E-E582-4C24-B63E-7DB0DC2FABFE}" type="sibTrans" cxnId="{A6A66C77-333F-46C2-93B3-8809994C4DED}">
      <dgm:prSet/>
      <dgm:spPr/>
      <dgm:t>
        <a:bodyPr/>
        <a:lstStyle/>
        <a:p>
          <a:endParaRPr lang="es-MX">
            <a:solidFill>
              <a:schemeClr val="tx1"/>
            </a:solidFill>
          </a:endParaRPr>
        </a:p>
      </dgm:t>
    </dgm:pt>
    <dgm:pt modelId="{601228AE-C59F-460D-BD1F-8283492800C0}">
      <dgm:prSet phldrT="[Texto]"/>
      <dgm:spPr/>
      <dgm:t>
        <a:bodyPr/>
        <a:lstStyle/>
        <a:p>
          <a:r>
            <a:rPr lang="es-MX" smtClean="0">
              <a:solidFill>
                <a:schemeClr val="tx1"/>
              </a:solidFill>
            </a:rPr>
            <a:t>Productos dañinos para la salud: tabaco, alcohol, etc.</a:t>
          </a:r>
          <a:endParaRPr lang="es-MX" dirty="0">
            <a:solidFill>
              <a:schemeClr val="tx1"/>
            </a:solidFill>
          </a:endParaRPr>
        </a:p>
      </dgm:t>
    </dgm:pt>
    <dgm:pt modelId="{5D16BE03-C1FF-4548-B534-844BA341B7FC}" type="parTrans" cxnId="{B4BCCA25-1393-4130-9347-984C0B809783}">
      <dgm:prSet/>
      <dgm:spPr/>
      <dgm:t>
        <a:bodyPr/>
        <a:lstStyle/>
        <a:p>
          <a:endParaRPr lang="es-MX">
            <a:solidFill>
              <a:schemeClr val="tx1"/>
            </a:solidFill>
          </a:endParaRPr>
        </a:p>
      </dgm:t>
    </dgm:pt>
    <dgm:pt modelId="{5E982469-DA26-4EFE-837A-ABD7A8ADAEE9}" type="sibTrans" cxnId="{B4BCCA25-1393-4130-9347-984C0B809783}">
      <dgm:prSet/>
      <dgm:spPr/>
      <dgm:t>
        <a:bodyPr/>
        <a:lstStyle/>
        <a:p>
          <a:endParaRPr lang="es-MX">
            <a:solidFill>
              <a:schemeClr val="tx1"/>
            </a:solidFill>
          </a:endParaRPr>
        </a:p>
      </dgm:t>
    </dgm:pt>
    <dgm:pt modelId="{7C46C57E-5E25-48A0-B894-F30694E3072B}">
      <dgm:prSet phldrT="[Texto]"/>
      <dgm:spPr/>
      <dgm:t>
        <a:bodyPr/>
        <a:lstStyle/>
        <a:p>
          <a:r>
            <a:rPr lang="es-MX" smtClean="0">
              <a:solidFill>
                <a:schemeClr val="tx1"/>
              </a:solidFill>
            </a:rPr>
            <a:t>Estilos de vida: sedentarismo, estrés, etc.</a:t>
          </a:r>
          <a:endParaRPr lang="es-MX" dirty="0">
            <a:solidFill>
              <a:schemeClr val="tx1"/>
            </a:solidFill>
          </a:endParaRPr>
        </a:p>
      </dgm:t>
    </dgm:pt>
    <dgm:pt modelId="{97D853E2-4A14-4749-B691-6BCCD9FC2089}" type="parTrans" cxnId="{7F44CE25-A5A9-43E7-9B7C-904B01AFC1B9}">
      <dgm:prSet/>
      <dgm:spPr/>
      <dgm:t>
        <a:bodyPr/>
        <a:lstStyle/>
        <a:p>
          <a:endParaRPr lang="es-MX">
            <a:solidFill>
              <a:schemeClr val="tx1"/>
            </a:solidFill>
          </a:endParaRPr>
        </a:p>
      </dgm:t>
    </dgm:pt>
    <dgm:pt modelId="{2F3751EA-968E-4DCA-9F3D-933B05FEFE8C}" type="sibTrans" cxnId="{7F44CE25-A5A9-43E7-9B7C-904B01AFC1B9}">
      <dgm:prSet/>
      <dgm:spPr/>
      <dgm:t>
        <a:bodyPr/>
        <a:lstStyle/>
        <a:p>
          <a:endParaRPr lang="es-MX">
            <a:solidFill>
              <a:schemeClr val="tx1"/>
            </a:solidFill>
          </a:endParaRPr>
        </a:p>
      </dgm:t>
    </dgm:pt>
    <dgm:pt modelId="{74496D8F-29AC-4FBF-B1CA-84E09C66F4DE}">
      <dgm:prSet/>
      <dgm:spPr/>
      <dgm:t>
        <a:bodyPr/>
        <a:lstStyle/>
        <a:p>
          <a:r>
            <a:rPr lang="es-MX" smtClean="0">
              <a:solidFill>
                <a:schemeClr val="tx1"/>
              </a:solidFill>
            </a:rPr>
            <a:t>Ejercicio físico</a:t>
          </a:r>
          <a:endParaRPr lang="es-MX" dirty="0">
            <a:solidFill>
              <a:schemeClr val="tx1"/>
            </a:solidFill>
          </a:endParaRPr>
        </a:p>
      </dgm:t>
    </dgm:pt>
    <dgm:pt modelId="{C1F49230-1503-45C9-934B-14F34E6FCB00}" type="parTrans" cxnId="{3937CA51-AB38-4514-90DC-FE1189F897C2}">
      <dgm:prSet/>
      <dgm:spPr/>
      <dgm:t>
        <a:bodyPr/>
        <a:lstStyle/>
        <a:p>
          <a:endParaRPr lang="es-MX">
            <a:solidFill>
              <a:schemeClr val="tx1"/>
            </a:solidFill>
          </a:endParaRPr>
        </a:p>
      </dgm:t>
    </dgm:pt>
    <dgm:pt modelId="{57649307-9402-4BC5-938D-7122F674B5D3}" type="sibTrans" cxnId="{3937CA51-AB38-4514-90DC-FE1189F897C2}">
      <dgm:prSet/>
      <dgm:spPr/>
      <dgm:t>
        <a:bodyPr/>
        <a:lstStyle/>
        <a:p>
          <a:endParaRPr lang="es-MX">
            <a:solidFill>
              <a:schemeClr val="tx1"/>
            </a:solidFill>
          </a:endParaRPr>
        </a:p>
      </dgm:t>
    </dgm:pt>
    <dgm:pt modelId="{9F329221-4C78-4F10-BA01-7EF858803F08}">
      <dgm:prSet/>
      <dgm:spPr/>
      <dgm:t>
        <a:bodyPr/>
        <a:lstStyle/>
        <a:p>
          <a:r>
            <a:rPr lang="es-MX" smtClean="0">
              <a:solidFill>
                <a:schemeClr val="tx1"/>
              </a:solidFill>
            </a:rPr>
            <a:t>Ocio y tiempo libre</a:t>
          </a:r>
          <a:endParaRPr lang="es-MX" dirty="0">
            <a:solidFill>
              <a:schemeClr val="tx1"/>
            </a:solidFill>
          </a:endParaRPr>
        </a:p>
      </dgm:t>
    </dgm:pt>
    <dgm:pt modelId="{B37F1B72-6148-41A3-878A-9E3A7EFB46F5}" type="parTrans" cxnId="{140F874F-F0F1-43FB-A6AD-D864D0E855DF}">
      <dgm:prSet/>
      <dgm:spPr/>
      <dgm:t>
        <a:bodyPr/>
        <a:lstStyle/>
        <a:p>
          <a:endParaRPr lang="es-MX">
            <a:solidFill>
              <a:schemeClr val="tx1"/>
            </a:solidFill>
          </a:endParaRPr>
        </a:p>
      </dgm:t>
    </dgm:pt>
    <dgm:pt modelId="{6A0AB13B-8BC3-4756-9808-8B16DFE25C2D}" type="sibTrans" cxnId="{140F874F-F0F1-43FB-A6AD-D864D0E855DF}">
      <dgm:prSet/>
      <dgm:spPr/>
      <dgm:t>
        <a:bodyPr/>
        <a:lstStyle/>
        <a:p>
          <a:endParaRPr lang="es-MX">
            <a:solidFill>
              <a:schemeClr val="tx1"/>
            </a:solidFill>
          </a:endParaRPr>
        </a:p>
      </dgm:t>
    </dgm:pt>
    <dgm:pt modelId="{AD6C802D-D811-4302-8DCE-B1A40884D534}">
      <dgm:prSet/>
      <dgm:spPr/>
      <dgm:t>
        <a:bodyPr/>
        <a:lstStyle/>
        <a:p>
          <a:r>
            <a:rPr lang="es-MX" smtClean="0">
              <a:solidFill>
                <a:schemeClr val="tx1"/>
              </a:solidFill>
            </a:rPr>
            <a:t>Procesos cognitivos: memoria e inteligencia</a:t>
          </a:r>
          <a:endParaRPr lang="es-MX" dirty="0">
            <a:solidFill>
              <a:schemeClr val="tx1"/>
            </a:solidFill>
          </a:endParaRPr>
        </a:p>
      </dgm:t>
    </dgm:pt>
    <dgm:pt modelId="{B84EFE69-AD0D-47B6-96CF-280B1E9E3C68}" type="parTrans" cxnId="{057C5519-3818-45AE-9491-0A0F854E20C4}">
      <dgm:prSet/>
      <dgm:spPr/>
      <dgm:t>
        <a:bodyPr/>
        <a:lstStyle/>
        <a:p>
          <a:endParaRPr lang="es-MX">
            <a:solidFill>
              <a:schemeClr val="tx1"/>
            </a:solidFill>
          </a:endParaRPr>
        </a:p>
      </dgm:t>
    </dgm:pt>
    <dgm:pt modelId="{B9841A84-1381-4447-8961-30FBA0975CF2}" type="sibTrans" cxnId="{057C5519-3818-45AE-9491-0A0F854E20C4}">
      <dgm:prSet/>
      <dgm:spPr/>
      <dgm:t>
        <a:bodyPr/>
        <a:lstStyle/>
        <a:p>
          <a:endParaRPr lang="es-MX">
            <a:solidFill>
              <a:schemeClr val="tx1"/>
            </a:solidFill>
          </a:endParaRPr>
        </a:p>
      </dgm:t>
    </dgm:pt>
    <dgm:pt modelId="{E160919F-7A91-4AD5-8E31-8108177E961B}">
      <dgm:prSet/>
      <dgm:spPr/>
      <dgm:t>
        <a:bodyPr/>
        <a:lstStyle/>
        <a:p>
          <a:r>
            <a:rPr lang="es-MX" smtClean="0">
              <a:solidFill>
                <a:schemeClr val="tx1"/>
              </a:solidFill>
            </a:rPr>
            <a:t>Uso adecuado de medicamentos</a:t>
          </a:r>
          <a:endParaRPr lang="es-MX" dirty="0">
            <a:solidFill>
              <a:schemeClr val="tx1"/>
            </a:solidFill>
          </a:endParaRPr>
        </a:p>
      </dgm:t>
    </dgm:pt>
    <dgm:pt modelId="{18453ED7-21F4-4252-9A0E-70789325BAFA}" type="parTrans" cxnId="{26A57F1B-46F2-4750-809A-E3A60EBD28C6}">
      <dgm:prSet/>
      <dgm:spPr/>
      <dgm:t>
        <a:bodyPr/>
        <a:lstStyle/>
        <a:p>
          <a:endParaRPr lang="es-MX">
            <a:solidFill>
              <a:schemeClr val="tx1"/>
            </a:solidFill>
          </a:endParaRPr>
        </a:p>
      </dgm:t>
    </dgm:pt>
    <dgm:pt modelId="{B7E1D455-555F-4877-B9CD-481DE81F3521}" type="sibTrans" cxnId="{26A57F1B-46F2-4750-809A-E3A60EBD28C6}">
      <dgm:prSet/>
      <dgm:spPr/>
      <dgm:t>
        <a:bodyPr/>
        <a:lstStyle/>
        <a:p>
          <a:endParaRPr lang="es-MX">
            <a:solidFill>
              <a:schemeClr val="tx1"/>
            </a:solidFill>
          </a:endParaRPr>
        </a:p>
      </dgm:t>
    </dgm:pt>
    <dgm:pt modelId="{F5223B49-9F24-4E34-AF60-E1E63244CA4C}" type="pres">
      <dgm:prSet presAssocID="{25F7DCF6-4237-450C-92FD-8B9D99171AE1}" presName="linear" presStyleCnt="0">
        <dgm:presLayoutVars>
          <dgm:dir/>
          <dgm:resizeHandles val="exact"/>
        </dgm:presLayoutVars>
      </dgm:prSet>
      <dgm:spPr/>
      <dgm:t>
        <a:bodyPr/>
        <a:lstStyle/>
        <a:p>
          <a:endParaRPr lang="es-MX"/>
        </a:p>
      </dgm:t>
    </dgm:pt>
    <dgm:pt modelId="{887FBAB5-4328-4983-9D6C-866F5609A6A2}" type="pres">
      <dgm:prSet presAssocID="{81869978-C145-423D-B7EA-354FC059C147}" presName="comp" presStyleCnt="0"/>
      <dgm:spPr/>
    </dgm:pt>
    <dgm:pt modelId="{840F0411-AE05-4C0E-995D-CD9F5EF46A6F}" type="pres">
      <dgm:prSet presAssocID="{81869978-C145-423D-B7EA-354FC059C147}" presName="box" presStyleLbl="node1" presStyleIdx="0" presStyleCnt="7" custScaleX="87326" custScaleY="91334"/>
      <dgm:spPr/>
      <dgm:t>
        <a:bodyPr/>
        <a:lstStyle/>
        <a:p>
          <a:endParaRPr lang="es-MX"/>
        </a:p>
      </dgm:t>
    </dgm:pt>
    <dgm:pt modelId="{C3A518BC-3A1C-4755-9F30-665FCC38E021}" type="pres">
      <dgm:prSet presAssocID="{81869978-C145-423D-B7EA-354FC059C147}" presName="img" presStyleLbl="fgImgPlace1" presStyleIdx="0" presStyleCnt="7" custScaleY="114167"/>
      <dgm:spPr>
        <a:blipFill rotWithShape="0">
          <a:blip xmlns:r="http://schemas.openxmlformats.org/officeDocument/2006/relationships" r:embed="rId1"/>
          <a:stretch>
            <a:fillRect/>
          </a:stretch>
        </a:blipFill>
      </dgm:spPr>
    </dgm:pt>
    <dgm:pt modelId="{CF4E0435-E4A7-4D9F-84DE-031CC049F405}" type="pres">
      <dgm:prSet presAssocID="{81869978-C145-423D-B7EA-354FC059C147}" presName="text" presStyleLbl="node1" presStyleIdx="0" presStyleCnt="7">
        <dgm:presLayoutVars>
          <dgm:bulletEnabled val="1"/>
        </dgm:presLayoutVars>
      </dgm:prSet>
      <dgm:spPr/>
      <dgm:t>
        <a:bodyPr/>
        <a:lstStyle/>
        <a:p>
          <a:endParaRPr lang="es-MX"/>
        </a:p>
      </dgm:t>
    </dgm:pt>
    <dgm:pt modelId="{8B79D629-B2C6-43F7-9888-1EE4A52C639C}" type="pres">
      <dgm:prSet presAssocID="{AC6C659E-E582-4C24-B63E-7DB0DC2FABFE}" presName="spacer" presStyleCnt="0"/>
      <dgm:spPr/>
    </dgm:pt>
    <dgm:pt modelId="{3F756381-343E-4AA6-90AA-00A473AFE586}" type="pres">
      <dgm:prSet presAssocID="{601228AE-C59F-460D-BD1F-8283492800C0}" presName="comp" presStyleCnt="0"/>
      <dgm:spPr/>
    </dgm:pt>
    <dgm:pt modelId="{CBAB1632-793C-4530-BE4E-CE74D20E028C}" type="pres">
      <dgm:prSet presAssocID="{601228AE-C59F-460D-BD1F-8283492800C0}" presName="box" presStyleLbl="node1" presStyleIdx="1" presStyleCnt="7" custScaleX="88952" custScaleY="70436"/>
      <dgm:spPr/>
      <dgm:t>
        <a:bodyPr/>
        <a:lstStyle/>
        <a:p>
          <a:endParaRPr lang="es-MX"/>
        </a:p>
      </dgm:t>
    </dgm:pt>
    <dgm:pt modelId="{96530682-200E-4896-9D1C-70AD22313DC1}" type="pres">
      <dgm:prSet presAssocID="{601228AE-C59F-460D-BD1F-8283492800C0}" presName="img" presStyleLbl="fgImgPlace1" presStyleIdx="1" presStyleCnt="7"/>
      <dgm:spPr>
        <a:blipFill rotWithShape="0">
          <a:blip xmlns:r="http://schemas.openxmlformats.org/officeDocument/2006/relationships" r:embed="rId2"/>
          <a:stretch>
            <a:fillRect/>
          </a:stretch>
        </a:blipFill>
      </dgm:spPr>
    </dgm:pt>
    <dgm:pt modelId="{CA59FA66-84AF-46F5-9564-1FE127169EDE}" type="pres">
      <dgm:prSet presAssocID="{601228AE-C59F-460D-BD1F-8283492800C0}" presName="text" presStyleLbl="node1" presStyleIdx="1" presStyleCnt="7">
        <dgm:presLayoutVars>
          <dgm:bulletEnabled val="1"/>
        </dgm:presLayoutVars>
      </dgm:prSet>
      <dgm:spPr/>
      <dgm:t>
        <a:bodyPr/>
        <a:lstStyle/>
        <a:p>
          <a:endParaRPr lang="es-MX"/>
        </a:p>
      </dgm:t>
    </dgm:pt>
    <dgm:pt modelId="{1289780C-23BC-432B-A9B0-AC152AE2CDAB}" type="pres">
      <dgm:prSet presAssocID="{5E982469-DA26-4EFE-837A-ABD7A8ADAEE9}" presName="spacer" presStyleCnt="0"/>
      <dgm:spPr/>
    </dgm:pt>
    <dgm:pt modelId="{DEE58ACB-FCAF-4C26-AFB9-3BD3A0674CFF}" type="pres">
      <dgm:prSet presAssocID="{7C46C57E-5E25-48A0-B894-F30694E3072B}" presName="comp" presStyleCnt="0"/>
      <dgm:spPr/>
    </dgm:pt>
    <dgm:pt modelId="{AAD296F5-FC6D-4510-B9E7-6331C76855E1}" type="pres">
      <dgm:prSet presAssocID="{7C46C57E-5E25-48A0-B894-F30694E3072B}" presName="box" presStyleLbl="node1" presStyleIdx="2" presStyleCnt="7" custScaleX="89878" custScaleY="75285"/>
      <dgm:spPr/>
      <dgm:t>
        <a:bodyPr/>
        <a:lstStyle/>
        <a:p>
          <a:endParaRPr lang="es-MX"/>
        </a:p>
      </dgm:t>
    </dgm:pt>
    <dgm:pt modelId="{A94E410E-231A-443D-8A6D-79BEE2AD066A}" type="pres">
      <dgm:prSet presAssocID="{7C46C57E-5E25-48A0-B894-F30694E3072B}" presName="img" presStyleLbl="fgImgPlace1" presStyleIdx="2" presStyleCnt="7" custScaleX="106855" custScaleY="112592"/>
      <dgm:spPr>
        <a:blipFill rotWithShape="0">
          <a:blip xmlns:r="http://schemas.openxmlformats.org/officeDocument/2006/relationships" r:embed="rId3"/>
          <a:stretch>
            <a:fillRect/>
          </a:stretch>
        </a:blipFill>
      </dgm:spPr>
    </dgm:pt>
    <dgm:pt modelId="{8C2041A5-84BA-40F5-8846-588E74564BEA}" type="pres">
      <dgm:prSet presAssocID="{7C46C57E-5E25-48A0-B894-F30694E3072B}" presName="text" presStyleLbl="node1" presStyleIdx="2" presStyleCnt="7">
        <dgm:presLayoutVars>
          <dgm:bulletEnabled val="1"/>
        </dgm:presLayoutVars>
      </dgm:prSet>
      <dgm:spPr/>
      <dgm:t>
        <a:bodyPr/>
        <a:lstStyle/>
        <a:p>
          <a:endParaRPr lang="es-MX"/>
        </a:p>
      </dgm:t>
    </dgm:pt>
    <dgm:pt modelId="{CF3C86BF-4874-4FA0-9A35-55858C061BCB}" type="pres">
      <dgm:prSet presAssocID="{2F3751EA-968E-4DCA-9F3D-933B05FEFE8C}" presName="spacer" presStyleCnt="0"/>
      <dgm:spPr/>
    </dgm:pt>
    <dgm:pt modelId="{FA5098BF-35A1-4C12-BDCB-2E79E9EEBDD2}" type="pres">
      <dgm:prSet presAssocID="{74496D8F-29AC-4FBF-B1CA-84E09C66F4DE}" presName="comp" presStyleCnt="0"/>
      <dgm:spPr/>
    </dgm:pt>
    <dgm:pt modelId="{92CD52BC-93A6-46C1-8BD3-A32F56451544}" type="pres">
      <dgm:prSet presAssocID="{74496D8F-29AC-4FBF-B1CA-84E09C66F4DE}" presName="box" presStyleLbl="node1" presStyleIdx="3" presStyleCnt="7" custScaleX="93600" custScaleY="78875"/>
      <dgm:spPr/>
      <dgm:t>
        <a:bodyPr/>
        <a:lstStyle/>
        <a:p>
          <a:endParaRPr lang="es-MX"/>
        </a:p>
      </dgm:t>
    </dgm:pt>
    <dgm:pt modelId="{BF50CE5E-CF15-4D06-86DD-F5369D7A854B}" type="pres">
      <dgm:prSet presAssocID="{74496D8F-29AC-4FBF-B1CA-84E09C66F4DE}" presName="img" presStyleLbl="fgImgPlace1" presStyleIdx="3" presStyleCnt="7" custScaleX="110602" custScaleY="98108"/>
      <dgm:spPr>
        <a:blipFill rotWithShape="0">
          <a:blip xmlns:r="http://schemas.openxmlformats.org/officeDocument/2006/relationships" r:embed="rId4"/>
          <a:stretch>
            <a:fillRect/>
          </a:stretch>
        </a:blipFill>
      </dgm:spPr>
    </dgm:pt>
    <dgm:pt modelId="{077BC932-19D7-462E-B458-B0C67FE13DF1}" type="pres">
      <dgm:prSet presAssocID="{74496D8F-29AC-4FBF-B1CA-84E09C66F4DE}" presName="text" presStyleLbl="node1" presStyleIdx="3" presStyleCnt="7">
        <dgm:presLayoutVars>
          <dgm:bulletEnabled val="1"/>
        </dgm:presLayoutVars>
      </dgm:prSet>
      <dgm:spPr/>
      <dgm:t>
        <a:bodyPr/>
        <a:lstStyle/>
        <a:p>
          <a:endParaRPr lang="es-MX"/>
        </a:p>
      </dgm:t>
    </dgm:pt>
    <dgm:pt modelId="{12F1A9D6-44E4-4A98-B07D-8EDF145518AF}" type="pres">
      <dgm:prSet presAssocID="{57649307-9402-4BC5-938D-7122F674B5D3}" presName="spacer" presStyleCnt="0"/>
      <dgm:spPr/>
    </dgm:pt>
    <dgm:pt modelId="{354025C1-1B11-4AC9-9367-2C74AAB6AFD0}" type="pres">
      <dgm:prSet presAssocID="{9F329221-4C78-4F10-BA01-7EF858803F08}" presName="comp" presStyleCnt="0"/>
      <dgm:spPr/>
    </dgm:pt>
    <dgm:pt modelId="{0BC011ED-3806-4F83-A5AC-5E6E639759D9}" type="pres">
      <dgm:prSet presAssocID="{9F329221-4C78-4F10-BA01-7EF858803F08}" presName="box" presStyleLbl="node1" presStyleIdx="4" presStyleCnt="7" custScaleX="93600" custScaleY="71734"/>
      <dgm:spPr/>
      <dgm:t>
        <a:bodyPr/>
        <a:lstStyle/>
        <a:p>
          <a:endParaRPr lang="es-MX"/>
        </a:p>
      </dgm:t>
    </dgm:pt>
    <dgm:pt modelId="{91102FE2-E54C-4EED-8DDE-8FE7FE39172B}" type="pres">
      <dgm:prSet presAssocID="{9F329221-4C78-4F10-BA01-7EF858803F08}" presName="img" presStyleLbl="fgImgPlace1" presStyleIdx="4" presStyleCnt="7" custScaleX="110594" custScaleY="96241"/>
      <dgm:spPr>
        <a:blipFill rotWithShape="0">
          <a:blip xmlns:r="http://schemas.openxmlformats.org/officeDocument/2006/relationships" r:embed="rId5"/>
          <a:stretch>
            <a:fillRect/>
          </a:stretch>
        </a:blipFill>
      </dgm:spPr>
    </dgm:pt>
    <dgm:pt modelId="{DFD20966-1ED7-4EFE-BC8F-E8D9061CD7CE}" type="pres">
      <dgm:prSet presAssocID="{9F329221-4C78-4F10-BA01-7EF858803F08}" presName="text" presStyleLbl="node1" presStyleIdx="4" presStyleCnt="7">
        <dgm:presLayoutVars>
          <dgm:bulletEnabled val="1"/>
        </dgm:presLayoutVars>
      </dgm:prSet>
      <dgm:spPr/>
      <dgm:t>
        <a:bodyPr/>
        <a:lstStyle/>
        <a:p>
          <a:endParaRPr lang="es-MX"/>
        </a:p>
      </dgm:t>
    </dgm:pt>
    <dgm:pt modelId="{9051A8AA-B97E-485B-A5DB-FD91B81224F9}" type="pres">
      <dgm:prSet presAssocID="{6A0AB13B-8BC3-4756-9808-8B16DFE25C2D}" presName="spacer" presStyleCnt="0"/>
      <dgm:spPr/>
    </dgm:pt>
    <dgm:pt modelId="{0524E0B5-EF65-4505-8768-4BB687E99BA2}" type="pres">
      <dgm:prSet presAssocID="{AD6C802D-D811-4302-8DCE-B1A40884D534}" presName="comp" presStyleCnt="0"/>
      <dgm:spPr/>
    </dgm:pt>
    <dgm:pt modelId="{D0919BC5-00A3-445F-8197-6F30A0DD3B86}" type="pres">
      <dgm:prSet presAssocID="{AD6C802D-D811-4302-8DCE-B1A40884D534}" presName="box" presStyleLbl="node1" presStyleIdx="5" presStyleCnt="7" custScaleX="95200" custScaleY="83161"/>
      <dgm:spPr/>
      <dgm:t>
        <a:bodyPr/>
        <a:lstStyle/>
        <a:p>
          <a:endParaRPr lang="es-MX"/>
        </a:p>
      </dgm:t>
    </dgm:pt>
    <dgm:pt modelId="{676DD771-560F-42F5-8F90-260FAC21502D}" type="pres">
      <dgm:prSet presAssocID="{AD6C802D-D811-4302-8DCE-B1A40884D534}" presName="img" presStyleLbl="fgImgPlace1" presStyleIdx="5" presStyleCnt="7" custScaleX="114568" custScaleY="110192"/>
      <dgm:spPr>
        <a:blipFill rotWithShape="0">
          <a:blip xmlns:r="http://schemas.openxmlformats.org/officeDocument/2006/relationships" r:embed="rId6"/>
          <a:stretch>
            <a:fillRect/>
          </a:stretch>
        </a:blipFill>
      </dgm:spPr>
    </dgm:pt>
    <dgm:pt modelId="{9249EFEC-8E3A-4FC4-98A9-BC23DCFEB008}" type="pres">
      <dgm:prSet presAssocID="{AD6C802D-D811-4302-8DCE-B1A40884D534}" presName="text" presStyleLbl="node1" presStyleIdx="5" presStyleCnt="7">
        <dgm:presLayoutVars>
          <dgm:bulletEnabled val="1"/>
        </dgm:presLayoutVars>
      </dgm:prSet>
      <dgm:spPr/>
      <dgm:t>
        <a:bodyPr/>
        <a:lstStyle/>
        <a:p>
          <a:endParaRPr lang="es-MX"/>
        </a:p>
      </dgm:t>
    </dgm:pt>
    <dgm:pt modelId="{401F676E-DD44-4B3A-81AB-B48C0965380E}" type="pres">
      <dgm:prSet presAssocID="{B9841A84-1381-4447-8961-30FBA0975CF2}" presName="spacer" presStyleCnt="0"/>
      <dgm:spPr/>
    </dgm:pt>
    <dgm:pt modelId="{718563B5-696B-4AA3-BA43-051ECB38F0BA}" type="pres">
      <dgm:prSet presAssocID="{E160919F-7A91-4AD5-8E31-8108177E961B}" presName="comp" presStyleCnt="0"/>
      <dgm:spPr/>
    </dgm:pt>
    <dgm:pt modelId="{DF597811-0D7B-4CD9-8F68-0D1602363F5A}" type="pres">
      <dgm:prSet presAssocID="{E160919F-7A91-4AD5-8E31-8108177E961B}" presName="box" presStyleLbl="node1" presStyleIdx="6" presStyleCnt="7" custScaleX="96800" custScaleY="66113"/>
      <dgm:spPr/>
      <dgm:t>
        <a:bodyPr/>
        <a:lstStyle/>
        <a:p>
          <a:endParaRPr lang="es-MX"/>
        </a:p>
      </dgm:t>
    </dgm:pt>
    <dgm:pt modelId="{19EE85D7-318A-4EFD-9FA6-635C0CA9F0E2}" type="pres">
      <dgm:prSet presAssocID="{E160919F-7A91-4AD5-8E31-8108177E961B}" presName="img" presStyleLbl="fgImgPlace1" presStyleIdx="6" presStyleCnt="7" custScaleX="118611" custScaleY="124953"/>
      <dgm:spPr>
        <a:blipFill rotWithShape="0">
          <a:blip xmlns:r="http://schemas.openxmlformats.org/officeDocument/2006/relationships" r:embed="rId7"/>
          <a:stretch>
            <a:fillRect/>
          </a:stretch>
        </a:blipFill>
      </dgm:spPr>
    </dgm:pt>
    <dgm:pt modelId="{80B5B97A-8AB3-4ABF-95CD-C22B82814A16}" type="pres">
      <dgm:prSet presAssocID="{E160919F-7A91-4AD5-8E31-8108177E961B}" presName="text" presStyleLbl="node1" presStyleIdx="6" presStyleCnt="7">
        <dgm:presLayoutVars>
          <dgm:bulletEnabled val="1"/>
        </dgm:presLayoutVars>
      </dgm:prSet>
      <dgm:spPr/>
      <dgm:t>
        <a:bodyPr/>
        <a:lstStyle/>
        <a:p>
          <a:endParaRPr lang="es-MX"/>
        </a:p>
      </dgm:t>
    </dgm:pt>
  </dgm:ptLst>
  <dgm:cxnLst>
    <dgm:cxn modelId="{B0264F0B-B6D5-4BF4-BE2D-DF167C7801CD}" type="presOf" srcId="{9F329221-4C78-4F10-BA01-7EF858803F08}" destId="{DFD20966-1ED7-4EFE-BC8F-E8D9061CD7CE}" srcOrd="1" destOrd="0" presId="urn:microsoft.com/office/officeart/2005/8/layout/vList4"/>
    <dgm:cxn modelId="{D335F25A-FD1F-402D-9924-9A1F299DCE1F}" type="presOf" srcId="{74496D8F-29AC-4FBF-B1CA-84E09C66F4DE}" destId="{92CD52BC-93A6-46C1-8BD3-A32F56451544}" srcOrd="0" destOrd="0" presId="urn:microsoft.com/office/officeart/2005/8/layout/vList4"/>
    <dgm:cxn modelId="{B52DEC9C-962B-411A-AFBB-86AB6AB95741}" type="presOf" srcId="{AD6C802D-D811-4302-8DCE-B1A40884D534}" destId="{9249EFEC-8E3A-4FC4-98A9-BC23DCFEB008}" srcOrd="1" destOrd="0" presId="urn:microsoft.com/office/officeart/2005/8/layout/vList4"/>
    <dgm:cxn modelId="{00CF55ED-97E4-4472-A36C-BC6C83358AD2}" type="presOf" srcId="{AD6C802D-D811-4302-8DCE-B1A40884D534}" destId="{D0919BC5-00A3-445F-8197-6F30A0DD3B86}" srcOrd="0" destOrd="0" presId="urn:microsoft.com/office/officeart/2005/8/layout/vList4"/>
    <dgm:cxn modelId="{C7E3EFC3-CD3C-45BF-A379-53B7725AB4FE}" type="presOf" srcId="{74496D8F-29AC-4FBF-B1CA-84E09C66F4DE}" destId="{077BC932-19D7-462E-B458-B0C67FE13DF1}" srcOrd="1" destOrd="0" presId="urn:microsoft.com/office/officeart/2005/8/layout/vList4"/>
    <dgm:cxn modelId="{D99877A7-E3D7-4B10-8424-B33E247BD89C}" type="presOf" srcId="{7C46C57E-5E25-48A0-B894-F30694E3072B}" destId="{8C2041A5-84BA-40F5-8846-588E74564BEA}" srcOrd="1" destOrd="0" presId="urn:microsoft.com/office/officeart/2005/8/layout/vList4"/>
    <dgm:cxn modelId="{224344EC-4012-41FF-B1EF-34E1A8B85533}" type="presOf" srcId="{7C46C57E-5E25-48A0-B894-F30694E3072B}" destId="{AAD296F5-FC6D-4510-B9E7-6331C76855E1}" srcOrd="0" destOrd="0" presId="urn:microsoft.com/office/officeart/2005/8/layout/vList4"/>
    <dgm:cxn modelId="{B4BCCA25-1393-4130-9347-984C0B809783}" srcId="{25F7DCF6-4237-450C-92FD-8B9D99171AE1}" destId="{601228AE-C59F-460D-BD1F-8283492800C0}" srcOrd="1" destOrd="0" parTransId="{5D16BE03-C1FF-4548-B534-844BA341B7FC}" sibTransId="{5E982469-DA26-4EFE-837A-ABD7A8ADAEE9}"/>
    <dgm:cxn modelId="{A6A66C77-333F-46C2-93B3-8809994C4DED}" srcId="{25F7DCF6-4237-450C-92FD-8B9D99171AE1}" destId="{81869978-C145-423D-B7EA-354FC059C147}" srcOrd="0" destOrd="0" parTransId="{92021A12-2732-4421-B52D-7F21CF2678F8}" sibTransId="{AC6C659E-E582-4C24-B63E-7DB0DC2FABFE}"/>
    <dgm:cxn modelId="{3937CA51-AB38-4514-90DC-FE1189F897C2}" srcId="{25F7DCF6-4237-450C-92FD-8B9D99171AE1}" destId="{74496D8F-29AC-4FBF-B1CA-84E09C66F4DE}" srcOrd="3" destOrd="0" parTransId="{C1F49230-1503-45C9-934B-14F34E6FCB00}" sibTransId="{57649307-9402-4BC5-938D-7122F674B5D3}"/>
    <dgm:cxn modelId="{B84F41A7-A9A9-4DED-B978-8C9A8D891405}" type="presOf" srcId="{81869978-C145-423D-B7EA-354FC059C147}" destId="{CF4E0435-E4A7-4D9F-84DE-031CC049F405}" srcOrd="1" destOrd="0" presId="urn:microsoft.com/office/officeart/2005/8/layout/vList4"/>
    <dgm:cxn modelId="{140F874F-F0F1-43FB-A6AD-D864D0E855DF}" srcId="{25F7DCF6-4237-450C-92FD-8B9D99171AE1}" destId="{9F329221-4C78-4F10-BA01-7EF858803F08}" srcOrd="4" destOrd="0" parTransId="{B37F1B72-6148-41A3-878A-9E3A7EFB46F5}" sibTransId="{6A0AB13B-8BC3-4756-9808-8B16DFE25C2D}"/>
    <dgm:cxn modelId="{26A57F1B-46F2-4750-809A-E3A60EBD28C6}" srcId="{25F7DCF6-4237-450C-92FD-8B9D99171AE1}" destId="{E160919F-7A91-4AD5-8E31-8108177E961B}" srcOrd="6" destOrd="0" parTransId="{18453ED7-21F4-4252-9A0E-70789325BAFA}" sibTransId="{B7E1D455-555F-4877-B9CD-481DE81F3521}"/>
    <dgm:cxn modelId="{7F44CE25-A5A9-43E7-9B7C-904B01AFC1B9}" srcId="{25F7DCF6-4237-450C-92FD-8B9D99171AE1}" destId="{7C46C57E-5E25-48A0-B894-F30694E3072B}" srcOrd="2" destOrd="0" parTransId="{97D853E2-4A14-4749-B691-6BCCD9FC2089}" sibTransId="{2F3751EA-968E-4DCA-9F3D-933B05FEFE8C}"/>
    <dgm:cxn modelId="{C51F22FC-F738-4A62-8637-39BB7E450960}" type="presOf" srcId="{601228AE-C59F-460D-BD1F-8283492800C0}" destId="{CBAB1632-793C-4530-BE4E-CE74D20E028C}" srcOrd="0" destOrd="0" presId="urn:microsoft.com/office/officeart/2005/8/layout/vList4"/>
    <dgm:cxn modelId="{8672675D-EFCD-4B1F-895B-970FB410891B}" type="presOf" srcId="{601228AE-C59F-460D-BD1F-8283492800C0}" destId="{CA59FA66-84AF-46F5-9564-1FE127169EDE}" srcOrd="1" destOrd="0" presId="urn:microsoft.com/office/officeart/2005/8/layout/vList4"/>
    <dgm:cxn modelId="{FB904300-F242-440E-84CA-06E45E292149}" type="presOf" srcId="{9F329221-4C78-4F10-BA01-7EF858803F08}" destId="{0BC011ED-3806-4F83-A5AC-5E6E639759D9}" srcOrd="0" destOrd="0" presId="urn:microsoft.com/office/officeart/2005/8/layout/vList4"/>
    <dgm:cxn modelId="{057C5519-3818-45AE-9491-0A0F854E20C4}" srcId="{25F7DCF6-4237-450C-92FD-8B9D99171AE1}" destId="{AD6C802D-D811-4302-8DCE-B1A40884D534}" srcOrd="5" destOrd="0" parTransId="{B84EFE69-AD0D-47B6-96CF-280B1E9E3C68}" sibTransId="{B9841A84-1381-4447-8961-30FBA0975CF2}"/>
    <dgm:cxn modelId="{37156476-5BCB-46A6-9967-1360F432F7F1}" type="presOf" srcId="{E160919F-7A91-4AD5-8E31-8108177E961B}" destId="{DF597811-0D7B-4CD9-8F68-0D1602363F5A}" srcOrd="0" destOrd="0" presId="urn:microsoft.com/office/officeart/2005/8/layout/vList4"/>
    <dgm:cxn modelId="{9DD895E3-2754-421E-B39E-59F2901B53B1}" type="presOf" srcId="{25F7DCF6-4237-450C-92FD-8B9D99171AE1}" destId="{F5223B49-9F24-4E34-AF60-E1E63244CA4C}" srcOrd="0" destOrd="0" presId="urn:microsoft.com/office/officeart/2005/8/layout/vList4"/>
    <dgm:cxn modelId="{6B46335D-4071-4098-AED4-EA6654168541}" type="presOf" srcId="{81869978-C145-423D-B7EA-354FC059C147}" destId="{840F0411-AE05-4C0E-995D-CD9F5EF46A6F}" srcOrd="0" destOrd="0" presId="urn:microsoft.com/office/officeart/2005/8/layout/vList4"/>
    <dgm:cxn modelId="{90E45AF9-28E8-410C-BA69-C0A08FBE10CD}" type="presOf" srcId="{E160919F-7A91-4AD5-8E31-8108177E961B}" destId="{80B5B97A-8AB3-4ABF-95CD-C22B82814A16}" srcOrd="1" destOrd="0" presId="urn:microsoft.com/office/officeart/2005/8/layout/vList4"/>
    <dgm:cxn modelId="{390F6663-9139-4F71-A09E-24474EC581A1}" type="presParOf" srcId="{F5223B49-9F24-4E34-AF60-E1E63244CA4C}" destId="{887FBAB5-4328-4983-9D6C-866F5609A6A2}" srcOrd="0" destOrd="0" presId="urn:microsoft.com/office/officeart/2005/8/layout/vList4"/>
    <dgm:cxn modelId="{C62DF81C-E30A-4139-874B-E5A59928B73A}" type="presParOf" srcId="{887FBAB5-4328-4983-9D6C-866F5609A6A2}" destId="{840F0411-AE05-4C0E-995D-CD9F5EF46A6F}" srcOrd="0" destOrd="0" presId="urn:microsoft.com/office/officeart/2005/8/layout/vList4"/>
    <dgm:cxn modelId="{78A8B42E-5977-4AC6-A0F2-D9397560A404}" type="presParOf" srcId="{887FBAB5-4328-4983-9D6C-866F5609A6A2}" destId="{C3A518BC-3A1C-4755-9F30-665FCC38E021}" srcOrd="1" destOrd="0" presId="urn:microsoft.com/office/officeart/2005/8/layout/vList4"/>
    <dgm:cxn modelId="{7525B75A-EA34-4A4B-A647-0EA3834F8583}" type="presParOf" srcId="{887FBAB5-4328-4983-9D6C-866F5609A6A2}" destId="{CF4E0435-E4A7-4D9F-84DE-031CC049F405}" srcOrd="2" destOrd="0" presId="urn:microsoft.com/office/officeart/2005/8/layout/vList4"/>
    <dgm:cxn modelId="{85900D1C-EFCB-481E-B2BF-8F532AF4F74A}" type="presParOf" srcId="{F5223B49-9F24-4E34-AF60-E1E63244CA4C}" destId="{8B79D629-B2C6-43F7-9888-1EE4A52C639C}" srcOrd="1" destOrd="0" presId="urn:microsoft.com/office/officeart/2005/8/layout/vList4"/>
    <dgm:cxn modelId="{BDAA1007-4A10-47A8-9CEF-91FCDDC0EEDF}" type="presParOf" srcId="{F5223B49-9F24-4E34-AF60-E1E63244CA4C}" destId="{3F756381-343E-4AA6-90AA-00A473AFE586}" srcOrd="2" destOrd="0" presId="urn:microsoft.com/office/officeart/2005/8/layout/vList4"/>
    <dgm:cxn modelId="{8EE6069D-2081-46AB-8F0B-396B208E1A02}" type="presParOf" srcId="{3F756381-343E-4AA6-90AA-00A473AFE586}" destId="{CBAB1632-793C-4530-BE4E-CE74D20E028C}" srcOrd="0" destOrd="0" presId="urn:microsoft.com/office/officeart/2005/8/layout/vList4"/>
    <dgm:cxn modelId="{D2C4EEDF-6372-4C82-B833-3D33732D8A66}" type="presParOf" srcId="{3F756381-343E-4AA6-90AA-00A473AFE586}" destId="{96530682-200E-4896-9D1C-70AD22313DC1}" srcOrd="1" destOrd="0" presId="urn:microsoft.com/office/officeart/2005/8/layout/vList4"/>
    <dgm:cxn modelId="{912F1117-1104-4607-8CE5-999C93CF8A96}" type="presParOf" srcId="{3F756381-343E-4AA6-90AA-00A473AFE586}" destId="{CA59FA66-84AF-46F5-9564-1FE127169EDE}" srcOrd="2" destOrd="0" presId="urn:microsoft.com/office/officeart/2005/8/layout/vList4"/>
    <dgm:cxn modelId="{96506060-C49E-476C-82C1-63AE0BE778C4}" type="presParOf" srcId="{F5223B49-9F24-4E34-AF60-E1E63244CA4C}" destId="{1289780C-23BC-432B-A9B0-AC152AE2CDAB}" srcOrd="3" destOrd="0" presId="urn:microsoft.com/office/officeart/2005/8/layout/vList4"/>
    <dgm:cxn modelId="{C63CFCFE-4FE7-45D8-9D95-4B494EF908C1}" type="presParOf" srcId="{F5223B49-9F24-4E34-AF60-E1E63244CA4C}" destId="{DEE58ACB-FCAF-4C26-AFB9-3BD3A0674CFF}" srcOrd="4" destOrd="0" presId="urn:microsoft.com/office/officeart/2005/8/layout/vList4"/>
    <dgm:cxn modelId="{5370B381-82B8-4D94-8E37-5A983BBEC851}" type="presParOf" srcId="{DEE58ACB-FCAF-4C26-AFB9-3BD3A0674CFF}" destId="{AAD296F5-FC6D-4510-B9E7-6331C76855E1}" srcOrd="0" destOrd="0" presId="urn:microsoft.com/office/officeart/2005/8/layout/vList4"/>
    <dgm:cxn modelId="{C2F0F5D1-8C5D-4B76-94D8-C8F4E578A770}" type="presParOf" srcId="{DEE58ACB-FCAF-4C26-AFB9-3BD3A0674CFF}" destId="{A94E410E-231A-443D-8A6D-79BEE2AD066A}" srcOrd="1" destOrd="0" presId="urn:microsoft.com/office/officeart/2005/8/layout/vList4"/>
    <dgm:cxn modelId="{273121C1-DFA1-490D-A487-3678D3F75FF6}" type="presParOf" srcId="{DEE58ACB-FCAF-4C26-AFB9-3BD3A0674CFF}" destId="{8C2041A5-84BA-40F5-8846-588E74564BEA}" srcOrd="2" destOrd="0" presId="urn:microsoft.com/office/officeart/2005/8/layout/vList4"/>
    <dgm:cxn modelId="{DDAA3F21-225C-4107-A3AB-0D85DBEEE574}" type="presParOf" srcId="{F5223B49-9F24-4E34-AF60-E1E63244CA4C}" destId="{CF3C86BF-4874-4FA0-9A35-55858C061BCB}" srcOrd="5" destOrd="0" presId="urn:microsoft.com/office/officeart/2005/8/layout/vList4"/>
    <dgm:cxn modelId="{64FC23E9-7280-4F8F-BAE6-2E09A9D660CB}" type="presParOf" srcId="{F5223B49-9F24-4E34-AF60-E1E63244CA4C}" destId="{FA5098BF-35A1-4C12-BDCB-2E79E9EEBDD2}" srcOrd="6" destOrd="0" presId="urn:microsoft.com/office/officeart/2005/8/layout/vList4"/>
    <dgm:cxn modelId="{C851CBE8-FB4E-4116-9583-354EF053E0FC}" type="presParOf" srcId="{FA5098BF-35A1-4C12-BDCB-2E79E9EEBDD2}" destId="{92CD52BC-93A6-46C1-8BD3-A32F56451544}" srcOrd="0" destOrd="0" presId="urn:microsoft.com/office/officeart/2005/8/layout/vList4"/>
    <dgm:cxn modelId="{B68B228C-FCF6-41B6-B26D-D5EDC67A02B6}" type="presParOf" srcId="{FA5098BF-35A1-4C12-BDCB-2E79E9EEBDD2}" destId="{BF50CE5E-CF15-4D06-86DD-F5369D7A854B}" srcOrd="1" destOrd="0" presId="urn:microsoft.com/office/officeart/2005/8/layout/vList4"/>
    <dgm:cxn modelId="{684F1AA3-DFCB-4BD3-B77F-9C37B535BD75}" type="presParOf" srcId="{FA5098BF-35A1-4C12-BDCB-2E79E9EEBDD2}" destId="{077BC932-19D7-462E-B458-B0C67FE13DF1}" srcOrd="2" destOrd="0" presId="urn:microsoft.com/office/officeart/2005/8/layout/vList4"/>
    <dgm:cxn modelId="{C95892F3-71BD-4560-B102-DF62E91CDBD3}" type="presParOf" srcId="{F5223B49-9F24-4E34-AF60-E1E63244CA4C}" destId="{12F1A9D6-44E4-4A98-B07D-8EDF145518AF}" srcOrd="7" destOrd="0" presId="urn:microsoft.com/office/officeart/2005/8/layout/vList4"/>
    <dgm:cxn modelId="{8423E518-1F03-4CBD-A5E4-89C0BE9D17E5}" type="presParOf" srcId="{F5223B49-9F24-4E34-AF60-E1E63244CA4C}" destId="{354025C1-1B11-4AC9-9367-2C74AAB6AFD0}" srcOrd="8" destOrd="0" presId="urn:microsoft.com/office/officeart/2005/8/layout/vList4"/>
    <dgm:cxn modelId="{E0ED5F17-7561-415C-845C-F9E19E4A7ADA}" type="presParOf" srcId="{354025C1-1B11-4AC9-9367-2C74AAB6AFD0}" destId="{0BC011ED-3806-4F83-A5AC-5E6E639759D9}" srcOrd="0" destOrd="0" presId="urn:microsoft.com/office/officeart/2005/8/layout/vList4"/>
    <dgm:cxn modelId="{B49C6501-BC3B-48E0-9EC7-8436070C2AEE}" type="presParOf" srcId="{354025C1-1B11-4AC9-9367-2C74AAB6AFD0}" destId="{91102FE2-E54C-4EED-8DDE-8FE7FE39172B}" srcOrd="1" destOrd="0" presId="urn:microsoft.com/office/officeart/2005/8/layout/vList4"/>
    <dgm:cxn modelId="{6722EED2-8C70-4970-8C48-AFDB513CC726}" type="presParOf" srcId="{354025C1-1B11-4AC9-9367-2C74AAB6AFD0}" destId="{DFD20966-1ED7-4EFE-BC8F-E8D9061CD7CE}" srcOrd="2" destOrd="0" presId="urn:microsoft.com/office/officeart/2005/8/layout/vList4"/>
    <dgm:cxn modelId="{20549292-AF41-4AFC-9A0B-47902EA9742B}" type="presParOf" srcId="{F5223B49-9F24-4E34-AF60-E1E63244CA4C}" destId="{9051A8AA-B97E-485B-A5DB-FD91B81224F9}" srcOrd="9" destOrd="0" presId="urn:microsoft.com/office/officeart/2005/8/layout/vList4"/>
    <dgm:cxn modelId="{EA55D78A-4435-4DC1-B17B-5B281AD66E75}" type="presParOf" srcId="{F5223B49-9F24-4E34-AF60-E1E63244CA4C}" destId="{0524E0B5-EF65-4505-8768-4BB687E99BA2}" srcOrd="10" destOrd="0" presId="urn:microsoft.com/office/officeart/2005/8/layout/vList4"/>
    <dgm:cxn modelId="{79960EF9-4E60-4ECC-8DDA-E0241F371AB6}" type="presParOf" srcId="{0524E0B5-EF65-4505-8768-4BB687E99BA2}" destId="{D0919BC5-00A3-445F-8197-6F30A0DD3B86}" srcOrd="0" destOrd="0" presId="urn:microsoft.com/office/officeart/2005/8/layout/vList4"/>
    <dgm:cxn modelId="{F191EDE5-D164-4597-8EA9-B4608FBB9EDD}" type="presParOf" srcId="{0524E0B5-EF65-4505-8768-4BB687E99BA2}" destId="{676DD771-560F-42F5-8F90-260FAC21502D}" srcOrd="1" destOrd="0" presId="urn:microsoft.com/office/officeart/2005/8/layout/vList4"/>
    <dgm:cxn modelId="{263343AC-1F3F-4E18-9577-A08CDBC40A6F}" type="presParOf" srcId="{0524E0B5-EF65-4505-8768-4BB687E99BA2}" destId="{9249EFEC-8E3A-4FC4-98A9-BC23DCFEB008}" srcOrd="2" destOrd="0" presId="urn:microsoft.com/office/officeart/2005/8/layout/vList4"/>
    <dgm:cxn modelId="{FC2768EF-CB22-4CB8-B1C6-DD322F5032AE}" type="presParOf" srcId="{F5223B49-9F24-4E34-AF60-E1E63244CA4C}" destId="{401F676E-DD44-4B3A-81AB-B48C0965380E}" srcOrd="11" destOrd="0" presId="urn:microsoft.com/office/officeart/2005/8/layout/vList4"/>
    <dgm:cxn modelId="{EB61F729-65CD-450E-9F59-D08E6E303A03}" type="presParOf" srcId="{F5223B49-9F24-4E34-AF60-E1E63244CA4C}" destId="{718563B5-696B-4AA3-BA43-051ECB38F0BA}" srcOrd="12" destOrd="0" presId="urn:microsoft.com/office/officeart/2005/8/layout/vList4"/>
    <dgm:cxn modelId="{2256248B-9937-41A7-8189-DE5B55E81FB9}" type="presParOf" srcId="{718563B5-696B-4AA3-BA43-051ECB38F0BA}" destId="{DF597811-0D7B-4CD9-8F68-0D1602363F5A}" srcOrd="0" destOrd="0" presId="urn:microsoft.com/office/officeart/2005/8/layout/vList4"/>
    <dgm:cxn modelId="{88542572-1938-4C55-B77B-77DF4D2AC7CD}" type="presParOf" srcId="{718563B5-696B-4AA3-BA43-051ECB38F0BA}" destId="{19EE85D7-318A-4EFD-9FA6-635C0CA9F0E2}" srcOrd="1" destOrd="0" presId="urn:microsoft.com/office/officeart/2005/8/layout/vList4"/>
    <dgm:cxn modelId="{58EB2DC2-6818-4CC7-BA4F-2667A7B10827}" type="presParOf" srcId="{718563B5-696B-4AA3-BA43-051ECB38F0BA}" destId="{80B5B97A-8AB3-4ABF-95CD-C22B82814A16}" srcOrd="2" destOrd="0" presId="urn:microsoft.com/office/officeart/2005/8/layout/vList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6A1BABD-920E-4199-9C88-126861401EEF}" type="datetimeFigureOut">
              <a:rPr lang="es-MX" smtClean="0"/>
              <a:pPr/>
              <a:t>10/10/2011</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DD3835-D6E5-427F-A633-61B6444B999C}" type="slidenum">
              <a:rPr lang="es-MX" smtClean="0"/>
              <a:pPr/>
              <a:t>‹Nº›</a:t>
            </a:fld>
            <a:endParaRPr lang="es-MX"/>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1</a:t>
            </a:fld>
            <a:endParaRPr lang="es-MX"/>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10</a:t>
            </a:fld>
            <a:endParaRPr lang="es-MX"/>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11</a:t>
            </a:fld>
            <a:endParaRPr lang="es-MX"/>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12</a:t>
            </a:fld>
            <a:endParaRPr lang="es-MX"/>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13</a:t>
            </a:fld>
            <a:endParaRPr lang="es-MX"/>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14</a:t>
            </a:fld>
            <a:endParaRPr lang="es-MX"/>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15</a:t>
            </a:fld>
            <a:endParaRPr lang="es-MX"/>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16</a:t>
            </a:fld>
            <a:endParaRPr lang="es-MX"/>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17</a:t>
            </a:fld>
            <a:endParaRPr lang="es-MX"/>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18</a:t>
            </a:fld>
            <a:endParaRPr lang="es-MX"/>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19</a:t>
            </a:fld>
            <a:endParaRPr lang="es-MX"/>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2</a:t>
            </a:fld>
            <a:endParaRPr lang="es-MX"/>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20</a:t>
            </a:fld>
            <a:endParaRPr lang="es-MX"/>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21</a:t>
            </a:fld>
            <a:endParaRPr lang="es-MX"/>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22</a:t>
            </a:fld>
            <a:endParaRPr lang="es-MX"/>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23</a:t>
            </a:fld>
            <a:endParaRPr lang="es-MX"/>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24</a:t>
            </a:fld>
            <a:endParaRPr lang="es-MX"/>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25</a:t>
            </a:fld>
            <a:endParaRPr lang="es-MX"/>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26</a:t>
            </a:fld>
            <a:endParaRPr lang="es-MX"/>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27</a:t>
            </a:fld>
            <a:endParaRPr lang="es-MX"/>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28</a:t>
            </a:fld>
            <a:endParaRPr lang="es-MX"/>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29</a:t>
            </a:fld>
            <a:endParaRPr lang="es-MX"/>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3</a:t>
            </a:fld>
            <a:endParaRPr lang="es-MX"/>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30</a:t>
            </a:fld>
            <a:endParaRPr lang="es-MX"/>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31</a:t>
            </a:fld>
            <a:endParaRPr lang="es-MX"/>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32</a:t>
            </a:fld>
            <a:endParaRPr lang="es-MX"/>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33</a:t>
            </a:fld>
            <a:endParaRPr lang="es-MX"/>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34</a:t>
            </a:fld>
            <a:endParaRPr lang="es-MX"/>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4</a:t>
            </a:fld>
            <a:endParaRPr lang="es-MX"/>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5</a:t>
            </a:fld>
            <a:endParaRPr lang="es-MX"/>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6</a:t>
            </a:fld>
            <a:endParaRPr lang="es-MX"/>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7</a:t>
            </a:fld>
            <a:endParaRPr lang="es-MX"/>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8</a:t>
            </a:fld>
            <a:endParaRPr lang="es-MX"/>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EDDD3835-D6E5-427F-A633-61B6444B999C}" type="slidenum">
              <a:rPr lang="es-MX" smtClean="0"/>
              <a:pPr/>
              <a:t>9</a:t>
            </a:fld>
            <a:endParaRPr lang="es-MX"/>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bg>
      <p:bgRef idx="1002">
        <a:schemeClr val="bg2"/>
      </p:bgRef>
    </p:bg>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31F15999-4A76-4FB7-8769-0C712C081654}" type="datetimeFigureOut">
              <a:rPr lang="es-ES" smtClean="0"/>
              <a:pPr/>
              <a:t>10/10/2011</a:t>
            </a:fld>
            <a:endParaRPr lang="es-ES"/>
          </a:p>
        </p:txBody>
      </p:sp>
      <p:sp>
        <p:nvSpPr>
          <p:cNvPr id="19" name="18 Marcador de pie de página"/>
          <p:cNvSpPr>
            <a:spLocks noGrp="1"/>
          </p:cNvSpPr>
          <p:nvPr>
            <p:ph type="ftr" sz="quarter" idx="11"/>
          </p:nvPr>
        </p:nvSpPr>
        <p:spPr/>
        <p:txBody>
          <a:bodyPr/>
          <a:lstStyle/>
          <a:p>
            <a:endParaRPr lang="es-ES"/>
          </a:p>
        </p:txBody>
      </p:sp>
      <p:sp>
        <p:nvSpPr>
          <p:cNvPr id="27" name="26 Marcador de número de diapositiva"/>
          <p:cNvSpPr>
            <a:spLocks noGrp="1"/>
          </p:cNvSpPr>
          <p:nvPr>
            <p:ph type="sldNum" sz="quarter" idx="12"/>
          </p:nvPr>
        </p:nvSpPr>
        <p:spPr/>
        <p:txBody>
          <a:bodyPr/>
          <a:lstStyle/>
          <a:p>
            <a:fld id="{992EAD1D-CFF5-4D9A-977E-DAEBD2902D7C}" type="slidenum">
              <a:rPr lang="es-ES" smtClean="0"/>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31F15999-4A76-4FB7-8769-0C712C081654}" type="datetimeFigureOut">
              <a:rPr lang="es-ES" smtClean="0"/>
              <a:pPr/>
              <a:t>10/10/2011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992EAD1D-CFF5-4D9A-977E-DAEBD2902D7C}"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914401"/>
            <a:ext cx="2057400" cy="5211763"/>
          </a:xfrm>
        </p:spPr>
        <p:txBody>
          <a:bodyPr vert="eaVer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914401"/>
            <a:ext cx="6019800" cy="5211763"/>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31F15999-4A76-4FB7-8769-0C712C081654}" type="datetimeFigureOut">
              <a:rPr lang="es-ES" smtClean="0"/>
              <a:pPr/>
              <a:t>10/10/2011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992EAD1D-CFF5-4D9A-977E-DAEBD2902D7C}"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31F15999-4A76-4FB7-8769-0C712C081654}" type="datetimeFigureOut">
              <a:rPr lang="es-ES" smtClean="0"/>
              <a:pPr/>
              <a:t>10/10/2011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992EAD1D-CFF5-4D9A-977E-DAEBD2902D7C}" type="slidenum">
              <a:rPr lang="es-ES" smtClean="0"/>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p>
            <a:fld id="{31F15999-4A76-4FB7-8769-0C712C081654}" type="datetimeFigureOut">
              <a:rPr lang="es-ES" smtClean="0"/>
              <a:pPr/>
              <a:t>10/10/2011</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992EAD1D-CFF5-4D9A-977E-DAEBD2902D7C}" type="slidenum">
              <a:rPr lang="es-ES" smtClean="0"/>
              <a:pPr/>
              <a:t>‹Nº›</a:t>
            </a:fld>
            <a:endParaRPr lang="es-E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31F15999-4A76-4FB7-8769-0C712C081654}" type="datetimeFigureOut">
              <a:rPr lang="es-ES" smtClean="0"/>
              <a:pPr/>
              <a:t>10/10/2011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992EAD1D-CFF5-4D9A-977E-DAEBD2902D7C}" type="slidenum">
              <a:rPr lang="es-ES" smtClean="0"/>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229600" cy="1143000"/>
          </a:xfrm>
        </p:spPr>
        <p:txBody>
          <a:bodyPr tIns="45720" anchor="b"/>
          <a:lstStyle>
            <a:lvl1pPr>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p>
            <a:fld id="{31F15999-4A76-4FB7-8769-0C712C081654}" type="datetimeFigureOut">
              <a:rPr lang="es-ES" smtClean="0"/>
              <a:pPr/>
              <a:t>10/10/2011</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992EAD1D-CFF5-4D9A-977E-DAEBD2902D7C}" type="slidenum">
              <a:rPr lang="es-ES" smtClean="0"/>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31F15999-4A76-4FB7-8769-0C712C081654}" type="datetimeFigureOut">
              <a:rPr lang="es-ES" smtClean="0"/>
              <a:pPr/>
              <a:t>10/10/2011</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992EAD1D-CFF5-4D9A-977E-DAEBD2902D7C}" type="slidenum">
              <a:rPr lang="es-ES" smtClean="0"/>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31F15999-4A76-4FB7-8769-0C712C081654}" type="datetimeFigureOut">
              <a:rPr lang="es-ES" smtClean="0"/>
              <a:pPr/>
              <a:t>10/10/2011</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992EAD1D-CFF5-4D9A-977E-DAEBD2902D7C}"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p>
            <a:fld id="{31F15999-4A76-4FB7-8769-0C712C081654}" type="datetimeFigureOut">
              <a:rPr lang="es-ES" smtClean="0"/>
              <a:pPr/>
              <a:t>10/10/2011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992EAD1D-CFF5-4D9A-977E-DAEBD2902D7C}" type="slidenum">
              <a:rPr lang="es-ES" smtClean="0"/>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9" name="8 Recortar y redondear rectángulo de esquina sencilla"/>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Triángulo rectángulo"/>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Título"/>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s-ES" smtClean="0"/>
              <a:t>Haga clic para modificar el estilo de título del patrón</a:t>
            </a:r>
            <a:endParaRPr kumimoji="0" lang="en-US"/>
          </a:p>
        </p:txBody>
      </p:sp>
      <p:sp>
        <p:nvSpPr>
          <p:cNvPr id="4" name="3 Marcador de texto"/>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5" name="4 Marcador de fecha"/>
          <p:cNvSpPr>
            <a:spLocks noGrp="1"/>
          </p:cNvSpPr>
          <p:nvPr>
            <p:ph type="dt" sz="half" idx="10"/>
          </p:nvPr>
        </p:nvSpPr>
        <p:spPr/>
        <p:txBody>
          <a:bodyPr/>
          <a:lstStyle/>
          <a:p>
            <a:fld id="{31F15999-4A76-4FB7-8769-0C712C081654}" type="datetimeFigureOut">
              <a:rPr lang="es-ES" smtClean="0"/>
              <a:pPr/>
              <a:t>10/10/2011</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a:xfrm>
            <a:off x="8077200" y="6356350"/>
            <a:ext cx="609600" cy="365125"/>
          </a:xfrm>
        </p:spPr>
        <p:txBody>
          <a:bodyPr/>
          <a:lstStyle/>
          <a:p>
            <a:fld id="{992EAD1D-CFF5-4D9A-977E-DAEBD2902D7C}" type="slidenum">
              <a:rPr lang="es-ES" smtClean="0"/>
              <a:pPr/>
              <a:t>‹Nº›</a:t>
            </a:fld>
            <a:endParaRPr lang="es-ES"/>
          </a:p>
        </p:txBody>
      </p:sp>
      <p:sp>
        <p:nvSpPr>
          <p:cNvPr id="3" name="2 Marcador de posición de imagen"/>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s-ES" smtClean="0"/>
              <a:t>Haga clic en el icono para agregar una imagen</a:t>
            </a:r>
            <a:endParaRPr kumimoji="0" lang="en-US" dirty="0"/>
          </a:p>
        </p:txBody>
      </p:sp>
      <p:sp>
        <p:nvSpPr>
          <p:cNvPr id="10" name="9 Forma libre"/>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Forma libre"/>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31F15999-4A76-4FB7-8769-0C712C081654}" type="datetimeFigureOut">
              <a:rPr lang="es-ES" smtClean="0"/>
              <a:pPr/>
              <a:t>10/10/2011</a:t>
            </a:fld>
            <a:endParaRPr lang="es-ES"/>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s-ES"/>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992EAD1D-CFF5-4D9A-977E-DAEBD2902D7C}" type="slidenum">
              <a:rPr lang="es-ES" smtClean="0"/>
              <a:pPr/>
              <a:t>‹Nº›</a:t>
            </a:fld>
            <a:endParaRPr lang="es-ES"/>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95536" y="1844824"/>
            <a:ext cx="8287072" cy="1828800"/>
          </a:xfrm>
        </p:spPr>
        <p:txBody>
          <a:bodyPr>
            <a:noAutofit/>
          </a:bodyPr>
          <a:lstStyle/>
          <a:p>
            <a:pPr algn="ctr"/>
            <a:r>
              <a:rPr lang="es-ES" sz="4400" dirty="0" smtClean="0"/>
              <a:t>Factores psicológicos intrapersonales mediadores en el proceso de enseñanza-aprendizaje  con personas mayores </a:t>
            </a:r>
            <a:endParaRPr lang="es-ES" sz="4400" dirty="0"/>
          </a:p>
        </p:txBody>
      </p:sp>
      <p:pic>
        <p:nvPicPr>
          <p:cNvPr id="66562" name="Picture 2" descr="http://us.123rf.com/400wm/400/400/logos/logos0904/logos090400275/4659804-grupo-de-personas-mayores-se-re-nen.jpg"/>
          <p:cNvPicPr>
            <a:picLocks noChangeAspect="1" noChangeArrowheads="1"/>
          </p:cNvPicPr>
          <p:nvPr/>
        </p:nvPicPr>
        <p:blipFill>
          <a:blip r:embed="rId3" cstate="print"/>
          <a:srcRect/>
          <a:stretch>
            <a:fillRect/>
          </a:stretch>
        </p:blipFill>
        <p:spPr bwMode="auto">
          <a:xfrm>
            <a:off x="4929190" y="3657599"/>
            <a:ext cx="3810000" cy="3200401"/>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http://www.yinyangperu.com/images/adulto_mayor_016.jpg"/>
          <p:cNvPicPr>
            <a:picLocks noChangeAspect="1" noChangeArrowheads="1"/>
          </p:cNvPicPr>
          <p:nvPr/>
        </p:nvPicPr>
        <p:blipFill>
          <a:blip r:embed="rId3" cstate="print"/>
          <a:srcRect/>
          <a:stretch>
            <a:fillRect/>
          </a:stretch>
        </p:blipFill>
        <p:spPr bwMode="auto">
          <a:xfrm rot="535141">
            <a:off x="7092324" y="916263"/>
            <a:ext cx="1873613" cy="2443149"/>
          </a:xfrm>
          <a:prstGeom prst="rect">
            <a:avLst/>
          </a:prstGeom>
          <a:ln>
            <a:noFill/>
          </a:ln>
          <a:effectLst>
            <a:softEdge rad="112500"/>
          </a:effectLst>
        </p:spPr>
      </p:pic>
      <p:sp>
        <p:nvSpPr>
          <p:cNvPr id="3" name="2 Marcador de contenido"/>
          <p:cNvSpPr>
            <a:spLocks noGrp="1"/>
          </p:cNvSpPr>
          <p:nvPr>
            <p:ph idx="1"/>
          </p:nvPr>
        </p:nvSpPr>
        <p:spPr>
          <a:xfrm>
            <a:off x="214282" y="642918"/>
            <a:ext cx="8643998" cy="5929354"/>
          </a:xfrm>
        </p:spPr>
        <p:txBody>
          <a:bodyPr/>
          <a:lstStyle/>
          <a:p>
            <a:r>
              <a:rPr lang="es-MX" dirty="0" smtClean="0"/>
              <a:t>Deficiencias en la memoria en las personas mayores</a:t>
            </a:r>
          </a:p>
          <a:p>
            <a:pPr>
              <a:buNone/>
            </a:pPr>
            <a:endParaRPr lang="es-MX" dirty="0" smtClean="0"/>
          </a:p>
          <a:p>
            <a:pPr lvl="1"/>
            <a:r>
              <a:rPr lang="es-MX" b="1" dirty="0" smtClean="0"/>
              <a:t>Memoria sensorial</a:t>
            </a:r>
            <a:r>
              <a:rPr lang="es-MX" dirty="0" smtClean="0"/>
              <a:t>: no existe apenas déficit.</a:t>
            </a:r>
          </a:p>
          <a:p>
            <a:pPr lvl="1"/>
            <a:r>
              <a:rPr lang="es-MX" b="1" dirty="0" smtClean="0"/>
              <a:t>Memoria a corto plazo: </a:t>
            </a:r>
            <a:r>
              <a:rPr lang="es-MX" dirty="0" smtClean="0"/>
              <a:t>el proceso de envejecimiento influye negativamente , se puede deber a la forma y recursos con los que se abordan la tarea.</a:t>
            </a:r>
          </a:p>
          <a:p>
            <a:pPr lvl="1"/>
            <a:r>
              <a:rPr lang="es-MX" b="1" dirty="0" smtClean="0"/>
              <a:t>Memoria a largo plazo: </a:t>
            </a:r>
            <a:r>
              <a:rPr lang="es-MX" dirty="0" smtClean="0"/>
              <a:t>decrementos que aparecen fruto de variables como la codificación, recuperación, tratamiento y organización de la información</a:t>
            </a:r>
          </a:p>
          <a:p>
            <a:pPr lvl="1"/>
            <a:r>
              <a:rPr lang="es-MX" b="1" dirty="0" smtClean="0"/>
              <a:t>Memoria procedimental y semántica: </a:t>
            </a:r>
            <a:r>
              <a:rPr lang="es-MX" dirty="0" smtClean="0"/>
              <a:t>no se producen cambios.</a:t>
            </a:r>
          </a:p>
          <a:p>
            <a:pPr lvl="1"/>
            <a:r>
              <a:rPr lang="es-MX" b="1" dirty="0" smtClean="0"/>
              <a:t>Memoria episódica: </a:t>
            </a:r>
            <a:r>
              <a:rPr lang="es-MX" dirty="0" smtClean="0"/>
              <a:t>puntuaciones inferiores.</a:t>
            </a:r>
          </a:p>
          <a:p>
            <a:pPr lvl="1"/>
            <a:r>
              <a:rPr lang="es-MX" b="1" dirty="0" smtClean="0"/>
              <a:t>Memoria explícita: </a:t>
            </a:r>
            <a:r>
              <a:rPr lang="es-MX" dirty="0" smtClean="0"/>
              <a:t>poseen más problemas a la hora de recordar cuando se le pide de forma intencional. </a:t>
            </a:r>
            <a:endParaRPr lang="es-MX"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0" name="Picture 4" descr="http://www.sinmordaza.com/imagesnueva/noticias/grandes/7986_interesgeneral.jpg"/>
          <p:cNvPicPr>
            <a:picLocks noChangeAspect="1" noChangeArrowheads="1"/>
          </p:cNvPicPr>
          <p:nvPr/>
        </p:nvPicPr>
        <p:blipFill>
          <a:blip r:embed="rId3" cstate="print"/>
          <a:srcRect/>
          <a:stretch>
            <a:fillRect/>
          </a:stretch>
        </p:blipFill>
        <p:spPr bwMode="auto">
          <a:xfrm>
            <a:off x="6411859" y="1142984"/>
            <a:ext cx="2732141" cy="1819269"/>
          </a:xfrm>
          <a:prstGeom prst="rect">
            <a:avLst/>
          </a:prstGeom>
          <a:ln>
            <a:noFill/>
          </a:ln>
          <a:effectLst>
            <a:softEdge rad="112500"/>
          </a:effectLst>
        </p:spPr>
      </p:pic>
      <p:pic>
        <p:nvPicPr>
          <p:cNvPr id="45058" name="Picture 2" descr="http://img.oposiciones20.com/wp-content/uploads/2008/10/nunca-es-tarde-para-estudiar.jpg"/>
          <p:cNvPicPr>
            <a:picLocks noChangeAspect="1" noChangeArrowheads="1"/>
          </p:cNvPicPr>
          <p:nvPr/>
        </p:nvPicPr>
        <p:blipFill>
          <a:blip r:embed="rId4" cstate="print"/>
          <a:srcRect/>
          <a:stretch>
            <a:fillRect/>
          </a:stretch>
        </p:blipFill>
        <p:spPr bwMode="auto">
          <a:xfrm>
            <a:off x="3714744" y="4743450"/>
            <a:ext cx="3048000" cy="2114550"/>
          </a:xfrm>
          <a:prstGeom prst="rect">
            <a:avLst/>
          </a:prstGeom>
          <a:noFill/>
        </p:spPr>
      </p:pic>
      <p:sp>
        <p:nvSpPr>
          <p:cNvPr id="2" name="1 Título"/>
          <p:cNvSpPr>
            <a:spLocks noGrp="1"/>
          </p:cNvSpPr>
          <p:nvPr>
            <p:ph type="title"/>
          </p:nvPr>
        </p:nvSpPr>
        <p:spPr>
          <a:xfrm>
            <a:off x="428596" y="500042"/>
            <a:ext cx="8229600" cy="857248"/>
          </a:xfrm>
        </p:spPr>
        <p:txBody>
          <a:bodyPr>
            <a:normAutofit fontScale="90000"/>
          </a:bodyPr>
          <a:lstStyle/>
          <a:p>
            <a:pPr algn="ctr"/>
            <a:r>
              <a:rPr lang="es-MX" dirty="0" smtClean="0">
                <a:effectLst>
                  <a:outerShdw blurRad="38100" dist="38100" dir="2700000" algn="tl">
                    <a:srgbClr val="000000">
                      <a:alpha val="43137"/>
                    </a:srgbClr>
                  </a:outerShdw>
                </a:effectLst>
              </a:rPr>
              <a:t>Implicaciones para los Educadores</a:t>
            </a:r>
            <a:endParaRPr lang="es-MX" dirty="0">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285720" y="1571612"/>
            <a:ext cx="8572560" cy="4752988"/>
          </a:xfrm>
        </p:spPr>
        <p:txBody>
          <a:bodyPr/>
          <a:lstStyle/>
          <a:p>
            <a:r>
              <a:rPr lang="es-MX" dirty="0" smtClean="0"/>
              <a:t>¿Qué podemos hacer?</a:t>
            </a:r>
          </a:p>
          <a:p>
            <a:pPr lvl="1" algn="just"/>
            <a:r>
              <a:rPr lang="es-MX" dirty="0" smtClean="0"/>
              <a:t>Trabajar ciertas habilidades con las personas mayores.</a:t>
            </a:r>
          </a:p>
          <a:p>
            <a:pPr lvl="1" algn="just"/>
            <a:r>
              <a:rPr lang="es-MX" dirty="0" smtClean="0"/>
              <a:t>Adaptarnos a las necesidades individuales y grupales.</a:t>
            </a:r>
          </a:p>
          <a:p>
            <a:pPr lvl="1" algn="just"/>
            <a:r>
              <a:rPr lang="es-MX" dirty="0" smtClean="0"/>
              <a:t>Realizar tareas significativas promoviendo la participación de todos.</a:t>
            </a:r>
          </a:p>
          <a:p>
            <a:pPr lvl="1" algn="just"/>
            <a:r>
              <a:rPr lang="es-MX" dirty="0" smtClean="0"/>
              <a:t>Crear un ambiente adecuado para el proceso de enseñanza y aprendizaje.</a:t>
            </a:r>
          </a:p>
          <a:p>
            <a:pPr lvl="1" algn="just"/>
            <a:r>
              <a:rPr lang="es-MX" dirty="0" smtClean="0"/>
              <a:t>Utilizar métodos de enseñanza basados en el descubrimiento.  </a:t>
            </a:r>
            <a:endParaRPr lang="es-MX"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2" name="Picture 4" descr="http://4.bp.blogspot.com/_Q0SkW2UiTV0/TAbwJx1YHFI/AAAAAAAAABc/O5S_J2BRcM4/s1600/personas+adultas.jpg"/>
          <p:cNvPicPr>
            <a:picLocks noChangeAspect="1" noChangeArrowheads="1"/>
          </p:cNvPicPr>
          <p:nvPr/>
        </p:nvPicPr>
        <p:blipFill>
          <a:blip r:embed="rId3" cstate="print"/>
          <a:srcRect/>
          <a:stretch>
            <a:fillRect/>
          </a:stretch>
        </p:blipFill>
        <p:spPr bwMode="auto">
          <a:xfrm>
            <a:off x="214282" y="5018527"/>
            <a:ext cx="2452662" cy="1839497"/>
          </a:xfrm>
          <a:prstGeom prst="rect">
            <a:avLst/>
          </a:prstGeom>
          <a:ln>
            <a:noFill/>
          </a:ln>
          <a:effectLst>
            <a:softEdge rad="112500"/>
          </a:effectLst>
        </p:spPr>
      </p:pic>
      <p:sp>
        <p:nvSpPr>
          <p:cNvPr id="3" name="2 Marcador de contenido"/>
          <p:cNvSpPr>
            <a:spLocks noGrp="1"/>
          </p:cNvSpPr>
          <p:nvPr>
            <p:ph idx="1"/>
          </p:nvPr>
        </p:nvSpPr>
        <p:spPr>
          <a:xfrm>
            <a:off x="457200" y="714356"/>
            <a:ext cx="8229600" cy="5610244"/>
          </a:xfrm>
        </p:spPr>
        <p:txBody>
          <a:bodyPr/>
          <a:lstStyle/>
          <a:p>
            <a:r>
              <a:rPr lang="es-MX" dirty="0" smtClean="0"/>
              <a:t>¿Cómo podemos trabajar todo esto?</a:t>
            </a:r>
          </a:p>
          <a:p>
            <a:pPr>
              <a:buNone/>
            </a:pPr>
            <a:endParaRPr lang="es-MX" dirty="0" smtClean="0"/>
          </a:p>
          <a:p>
            <a:pPr lvl="1" algn="just"/>
            <a:r>
              <a:rPr lang="es-MX" i="1" dirty="0" smtClean="0"/>
              <a:t>Programas motivacionales: </a:t>
            </a:r>
            <a:r>
              <a:rPr lang="es-MX" dirty="0" smtClean="0"/>
              <a:t>motivación y autoestima para influir en el rendimiento intelectual.</a:t>
            </a:r>
            <a:endParaRPr lang="es-MX" i="1" dirty="0" smtClean="0"/>
          </a:p>
          <a:p>
            <a:pPr lvl="1" algn="just"/>
            <a:r>
              <a:rPr lang="es-MX" i="1" dirty="0" smtClean="0"/>
              <a:t>Programas de inteligencia práctica: </a:t>
            </a:r>
            <a:r>
              <a:rPr lang="es-MX" dirty="0" smtClean="0"/>
              <a:t>facilitar el mantenimiento y aprendizaje de habilidades para la eficacia en actividades cotidianas. </a:t>
            </a:r>
            <a:endParaRPr lang="es-MX" i="1" dirty="0" smtClean="0"/>
          </a:p>
          <a:p>
            <a:pPr lvl="1" algn="just"/>
            <a:r>
              <a:rPr lang="es-MX" i="1" dirty="0" smtClean="0"/>
              <a:t>Programas de autoentrenamiento: </a:t>
            </a:r>
            <a:r>
              <a:rPr lang="es-MX" dirty="0" smtClean="0"/>
              <a:t>activar habilidades ya aprendidas.</a:t>
            </a:r>
          </a:p>
          <a:p>
            <a:pPr lvl="1" algn="just"/>
            <a:r>
              <a:rPr lang="es-MX" i="1" dirty="0" smtClean="0"/>
              <a:t>Programas de Modificación Intelectual: </a:t>
            </a:r>
            <a:r>
              <a:rPr lang="es-MX" dirty="0" smtClean="0"/>
              <a:t>basado en técnicas  de </a:t>
            </a:r>
            <a:r>
              <a:rPr lang="es-MX" dirty="0" err="1" smtClean="0"/>
              <a:t>feedback</a:t>
            </a:r>
            <a:r>
              <a:rPr lang="es-MX" dirty="0" smtClean="0"/>
              <a:t> y modelado.</a:t>
            </a:r>
            <a:endParaRPr lang="es-MX" i="1" dirty="0"/>
          </a:p>
        </p:txBody>
      </p:sp>
      <p:pic>
        <p:nvPicPr>
          <p:cNvPr id="43010" name="Picture 2" descr="http://1.bp.blogspot.com/_VLvSFTOcz_k/S8SmDegVmZI/AAAAAAAAABQ/W931R6kbHbo/S700/30640497%5B1%5D.jpg"/>
          <p:cNvPicPr>
            <a:picLocks noChangeAspect="1" noChangeArrowheads="1"/>
          </p:cNvPicPr>
          <p:nvPr/>
        </p:nvPicPr>
        <p:blipFill>
          <a:blip r:embed="rId4" cstate="print"/>
          <a:srcRect/>
          <a:stretch>
            <a:fillRect/>
          </a:stretch>
        </p:blipFill>
        <p:spPr bwMode="auto">
          <a:xfrm>
            <a:off x="6429388" y="0"/>
            <a:ext cx="2019300" cy="184785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85720" y="1071546"/>
            <a:ext cx="8643998" cy="5572164"/>
          </a:xfrm>
        </p:spPr>
        <p:txBody>
          <a:bodyPr/>
          <a:lstStyle/>
          <a:p>
            <a:r>
              <a:rPr lang="es-MX" dirty="0" smtClean="0"/>
              <a:t>Recursos </a:t>
            </a:r>
          </a:p>
          <a:p>
            <a:pPr marL="273050" lvl="1" indent="-57150" algn="just"/>
            <a:r>
              <a:rPr lang="es-MX" dirty="0" smtClean="0"/>
              <a:t>Ayudas externas: empleo de agendas, reloj-alarma, anotaciones-actos que faciliten el recuerdo, calendarios, etc.</a:t>
            </a:r>
          </a:p>
          <a:p>
            <a:pPr marL="354013" lvl="1" indent="-80963" algn="just"/>
            <a:r>
              <a:rPr lang="es-MX" dirty="0" smtClean="0"/>
              <a:t>Ayudas internas: estrategias de repetición, centralización, organización, elaboración.</a:t>
            </a:r>
          </a:p>
          <a:p>
            <a:pPr marL="354013" lvl="1" indent="-80963" algn="just">
              <a:buNone/>
            </a:pPr>
            <a:endParaRPr lang="es-MX" sz="300" dirty="0" smtClean="0"/>
          </a:p>
          <a:p>
            <a:pPr lvl="2" algn="just"/>
            <a:r>
              <a:rPr lang="es-MX" sz="2200" dirty="0" smtClean="0"/>
              <a:t>Técnicas verbales:</a:t>
            </a:r>
          </a:p>
          <a:p>
            <a:pPr lvl="3" algn="just"/>
            <a:r>
              <a:rPr lang="es-MX" sz="2200" dirty="0" smtClean="0"/>
              <a:t>Formar una frase coherente o una pequeña historia de lo que se quiere recordar.</a:t>
            </a:r>
          </a:p>
          <a:p>
            <a:pPr lvl="3" algn="just"/>
            <a:r>
              <a:rPr lang="es-MX" sz="2200" dirty="0" smtClean="0"/>
              <a:t>Formar una frase con las sílabas o letras iniciales de lo que se quiere recordar.</a:t>
            </a:r>
          </a:p>
          <a:p>
            <a:pPr lvl="3" algn="just"/>
            <a:r>
              <a:rPr lang="es-MX" sz="2200" dirty="0" smtClean="0"/>
              <a:t>Aplicar a lo que se quiere recordar a una música conocida.</a:t>
            </a:r>
          </a:p>
          <a:p>
            <a:pPr lvl="3" algn="just"/>
            <a:r>
              <a:rPr lang="es-MX" sz="2200" dirty="0" smtClean="0"/>
              <a:t>Hacer versos con lo que se quiere recordar. </a:t>
            </a:r>
            <a:endParaRPr lang="es-MX" sz="22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857232"/>
            <a:ext cx="8229600" cy="5467368"/>
          </a:xfrm>
        </p:spPr>
        <p:txBody>
          <a:bodyPr>
            <a:normAutofit/>
          </a:bodyPr>
          <a:lstStyle/>
          <a:p>
            <a:endParaRPr lang="es-MX" sz="2200" dirty="0" smtClean="0"/>
          </a:p>
          <a:p>
            <a:pPr marL="531813" lvl="2" indent="-246063" algn="just"/>
            <a:r>
              <a:rPr lang="es-MX" sz="2200" dirty="0" smtClean="0"/>
              <a:t>Visualización: ver o imaginar las palabras que se quieren recordar. Utilizar los 5 sentidos:</a:t>
            </a:r>
          </a:p>
          <a:p>
            <a:pPr lvl="3"/>
            <a:r>
              <a:rPr lang="es-MX" sz="2200" dirty="0" smtClean="0"/>
              <a:t>Ver la imagen</a:t>
            </a:r>
          </a:p>
          <a:p>
            <a:pPr lvl="3"/>
            <a:r>
              <a:rPr lang="es-MX" sz="2200" dirty="0" smtClean="0"/>
              <a:t>Oír sus sonidos</a:t>
            </a:r>
          </a:p>
          <a:p>
            <a:pPr lvl="3"/>
            <a:r>
              <a:rPr lang="es-MX" sz="2200" dirty="0" smtClean="0"/>
              <a:t>Percibir su dureza, suavidad y temperatura.</a:t>
            </a:r>
          </a:p>
          <a:p>
            <a:pPr lvl="3"/>
            <a:r>
              <a:rPr lang="es-MX" sz="2200" dirty="0" smtClean="0"/>
              <a:t>Su olor, sea agradable o no.</a:t>
            </a:r>
          </a:p>
          <a:p>
            <a:pPr lvl="3">
              <a:buNone/>
            </a:pPr>
            <a:endParaRPr lang="es-MX" sz="2200" dirty="0" smtClean="0"/>
          </a:p>
          <a:p>
            <a:pPr marL="355600" lvl="3" indent="0" algn="just"/>
            <a:r>
              <a:rPr lang="es-MX" sz="2200" dirty="0" smtClean="0"/>
              <a:t>  Técnica de la asociación de imágenes: consiste en crear dos imágenes mentales, una por cada palabra y relacionarlas entre sí. Ejemplo: cañón-libro: podemos imaginar un cañón en plena batalla, que en lugar de bombas, lanza enormes libros. </a:t>
            </a:r>
          </a:p>
          <a:p>
            <a:pPr lvl="3">
              <a:buNone/>
            </a:pPr>
            <a:endParaRPr lang="es-MX" sz="2200"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928670"/>
            <a:ext cx="8229600" cy="5395930"/>
          </a:xfrm>
        </p:spPr>
        <p:txBody>
          <a:bodyPr/>
          <a:lstStyle/>
          <a:p>
            <a:pPr algn="just"/>
            <a:r>
              <a:rPr lang="es-MX" sz="2400" dirty="0" smtClean="0"/>
              <a:t>Técnica de la historieta: consiste en integrar lo que se quiere recordar, formando con eso una imaginativa historia.</a:t>
            </a:r>
          </a:p>
          <a:p>
            <a:pPr algn="just"/>
            <a:endParaRPr lang="es-MX" sz="2400" dirty="0" smtClean="0"/>
          </a:p>
          <a:p>
            <a:pPr algn="just"/>
            <a:r>
              <a:rPr lang="es-MX" sz="2400" dirty="0" smtClean="0"/>
              <a:t>Técnica de los lugares: consiste en asociar la imagen de lo que se quiere recordar con la imagen  de un recorrido o lugar que ha de ser lo más familiar posible</a:t>
            </a:r>
            <a:r>
              <a:rPr lang="es-MX" dirty="0" smtClean="0"/>
              <a:t>. </a:t>
            </a:r>
            <a:endParaRPr lang="es-MX"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2.bp.blogspot.com/_lkLiys1Vgn0/TKyysxlk_9I/AAAAAAAADFk/WzAOdaVcYPw/s1600/portada_adulto.jpg"/>
          <p:cNvPicPr>
            <a:picLocks noChangeAspect="1" noChangeArrowheads="1"/>
          </p:cNvPicPr>
          <p:nvPr/>
        </p:nvPicPr>
        <p:blipFill>
          <a:blip r:embed="rId3" cstate="print"/>
          <a:srcRect/>
          <a:stretch>
            <a:fillRect/>
          </a:stretch>
        </p:blipFill>
        <p:spPr bwMode="auto">
          <a:xfrm>
            <a:off x="6228453" y="500042"/>
            <a:ext cx="2707853" cy="2406980"/>
          </a:xfrm>
          <a:prstGeom prst="rect">
            <a:avLst/>
          </a:prstGeom>
          <a:ln>
            <a:noFill/>
          </a:ln>
          <a:effectLst>
            <a:softEdge rad="112500"/>
          </a:effectLst>
        </p:spPr>
      </p:pic>
      <p:sp>
        <p:nvSpPr>
          <p:cNvPr id="3" name="2 Marcador de contenido"/>
          <p:cNvSpPr>
            <a:spLocks noGrp="1"/>
          </p:cNvSpPr>
          <p:nvPr>
            <p:ph idx="1"/>
          </p:nvPr>
        </p:nvSpPr>
        <p:spPr>
          <a:xfrm>
            <a:off x="457200" y="928670"/>
            <a:ext cx="8229600" cy="5395930"/>
          </a:xfrm>
        </p:spPr>
        <p:txBody>
          <a:bodyPr/>
          <a:lstStyle/>
          <a:p>
            <a:r>
              <a:rPr lang="es-MX" dirty="0" smtClean="0"/>
              <a:t>Personalidad</a:t>
            </a:r>
          </a:p>
          <a:p>
            <a:pPr>
              <a:buNone/>
            </a:pPr>
            <a:r>
              <a:rPr lang="es-MX" dirty="0" smtClean="0"/>
              <a:t>Explicada según dos modelos teóricos:</a:t>
            </a:r>
          </a:p>
          <a:p>
            <a:pPr>
              <a:buNone/>
            </a:pPr>
            <a:endParaRPr lang="es-MX" dirty="0" smtClean="0"/>
          </a:p>
          <a:p>
            <a:pPr algn="just">
              <a:buFont typeface="Wingdings" pitchFamily="2" charset="2"/>
              <a:buChar char="Ø"/>
            </a:pPr>
            <a:r>
              <a:rPr lang="es-MX" sz="2400" dirty="0" smtClean="0"/>
              <a:t>El modelo del rasgo: 5 factores de la personalidad (Neuroticismo/control; Extraversión /introversión; apertura a la experiencia; sensibilidad a las relaciones personales; minuciosidad). </a:t>
            </a:r>
            <a:r>
              <a:rPr lang="es-MX" sz="2400" i="1" dirty="0" smtClean="0"/>
              <a:t>La personalidad permanece estable.</a:t>
            </a:r>
          </a:p>
          <a:p>
            <a:pPr algn="just">
              <a:buNone/>
            </a:pPr>
            <a:endParaRPr lang="es-MX" sz="2400" i="1" dirty="0" smtClean="0"/>
          </a:p>
          <a:p>
            <a:pPr algn="just">
              <a:buFont typeface="Wingdings" pitchFamily="2" charset="2"/>
              <a:buChar char="Ø"/>
            </a:pPr>
            <a:r>
              <a:rPr lang="es-MX" sz="2400" i="1" dirty="0" smtClean="0"/>
              <a:t> </a:t>
            </a:r>
            <a:r>
              <a:rPr lang="es-MX" sz="2400" dirty="0" smtClean="0"/>
              <a:t>El modelo evolutivo: La personalidad se desarrolla en una serie de etapas a lo largo de la vida, en función de ciertos cambios vitales. Basado en la Teoría de la Etapas de </a:t>
            </a:r>
            <a:r>
              <a:rPr lang="es-MX" sz="2400" dirty="0" err="1" smtClean="0"/>
              <a:t>Erikson</a:t>
            </a:r>
            <a:r>
              <a:rPr lang="es-MX" sz="2400" dirty="0" smtClean="0"/>
              <a:t>. </a:t>
            </a:r>
            <a:endParaRPr lang="es-MX" sz="2400" i="1" dirty="0" smtClean="0"/>
          </a:p>
          <a:p>
            <a:pPr algn="just">
              <a:buNone/>
            </a:pPr>
            <a:endParaRPr lang="es-MX"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857232"/>
            <a:ext cx="8229600" cy="5467368"/>
          </a:xfrm>
        </p:spPr>
        <p:txBody>
          <a:bodyPr>
            <a:normAutofit/>
          </a:bodyPr>
          <a:lstStyle/>
          <a:p>
            <a:pPr algn="just"/>
            <a:r>
              <a:rPr lang="es-MX" sz="2400" dirty="0" smtClean="0"/>
              <a:t>Según esta teoría los cambios de personalidad del individuo  vienen determinados por factores biológicos, psicológicos y sociales que tienen lugar durante los periodos críticos de la vida. </a:t>
            </a:r>
          </a:p>
          <a:p>
            <a:pPr algn="just">
              <a:buNone/>
            </a:pPr>
            <a:endParaRPr lang="es-MX" sz="2400" dirty="0"/>
          </a:p>
        </p:txBody>
      </p:sp>
      <p:graphicFrame>
        <p:nvGraphicFramePr>
          <p:cNvPr id="4" name="3 Tabla"/>
          <p:cNvGraphicFramePr>
            <a:graphicFrameLocks noGrp="1"/>
          </p:cNvGraphicFramePr>
          <p:nvPr/>
        </p:nvGraphicFramePr>
        <p:xfrm>
          <a:off x="357158" y="2571744"/>
          <a:ext cx="6500858" cy="2926080"/>
        </p:xfrm>
        <a:graphic>
          <a:graphicData uri="http://schemas.openxmlformats.org/drawingml/2006/table">
            <a:tbl>
              <a:tblPr firstRow="1" bandRow="1">
                <a:tableStyleId>{08FB837D-C827-4EFA-A057-4D05807E0F7C}</a:tableStyleId>
              </a:tblPr>
              <a:tblGrid>
                <a:gridCol w="3250429"/>
                <a:gridCol w="3250429"/>
              </a:tblGrid>
              <a:tr h="348260">
                <a:tc>
                  <a:txBody>
                    <a:bodyPr/>
                    <a:lstStyle/>
                    <a:p>
                      <a:pPr algn="ctr"/>
                      <a:r>
                        <a:rPr lang="es-MX" dirty="0" smtClean="0"/>
                        <a:t>FASE</a:t>
                      </a:r>
                      <a:endParaRPr lang="es-MX" dirty="0"/>
                    </a:p>
                  </a:txBody>
                  <a:tcPr/>
                </a:tc>
                <a:tc>
                  <a:txBody>
                    <a:bodyPr/>
                    <a:lstStyle/>
                    <a:p>
                      <a:pPr algn="ctr"/>
                      <a:r>
                        <a:rPr lang="es-MX" dirty="0" smtClean="0"/>
                        <a:t>CRISIS</a:t>
                      </a:r>
                      <a:endParaRPr lang="es-MX" dirty="0"/>
                    </a:p>
                  </a:txBody>
                  <a:tcPr/>
                </a:tc>
              </a:tr>
              <a:tr h="2437822">
                <a:tc>
                  <a:txBody>
                    <a:bodyPr/>
                    <a:lstStyle/>
                    <a:p>
                      <a:pPr marL="342900" indent="-342900">
                        <a:buFont typeface="+mj-lt"/>
                        <a:buAutoNum type="arabicPeriod"/>
                      </a:pPr>
                      <a:r>
                        <a:rPr lang="es-MX" dirty="0" smtClean="0"/>
                        <a:t>Primera</a:t>
                      </a:r>
                      <a:r>
                        <a:rPr lang="es-MX" baseline="0" dirty="0" smtClean="0"/>
                        <a:t> infancia</a:t>
                      </a:r>
                    </a:p>
                    <a:p>
                      <a:pPr marL="342900" indent="-342900">
                        <a:buFont typeface="+mj-lt"/>
                        <a:buAutoNum type="arabicPeriod"/>
                      </a:pPr>
                      <a:r>
                        <a:rPr lang="es-MX" baseline="0" dirty="0" smtClean="0"/>
                        <a:t>Infancia </a:t>
                      </a:r>
                    </a:p>
                    <a:p>
                      <a:pPr marL="342900" indent="-342900">
                        <a:buFont typeface="+mj-lt"/>
                        <a:buAutoNum type="arabicPeriod"/>
                      </a:pPr>
                      <a:r>
                        <a:rPr lang="es-MX" baseline="0" dirty="0" smtClean="0"/>
                        <a:t>Edad juego</a:t>
                      </a:r>
                    </a:p>
                    <a:p>
                      <a:pPr marL="342900" indent="-342900">
                        <a:buFont typeface="+mj-lt"/>
                        <a:buAutoNum type="arabicPeriod"/>
                      </a:pPr>
                      <a:r>
                        <a:rPr lang="es-MX" baseline="0" dirty="0" smtClean="0"/>
                        <a:t>Edad escolar</a:t>
                      </a:r>
                    </a:p>
                    <a:p>
                      <a:pPr marL="342900" indent="-342900">
                        <a:buFont typeface="+mj-lt"/>
                        <a:buAutoNum type="arabicPeriod"/>
                      </a:pPr>
                      <a:r>
                        <a:rPr lang="es-MX" baseline="0" dirty="0" smtClean="0"/>
                        <a:t>Adolescencia</a:t>
                      </a:r>
                    </a:p>
                    <a:p>
                      <a:pPr marL="342900" indent="-342900">
                        <a:buFont typeface="+mj-lt"/>
                        <a:buAutoNum type="arabicPeriod"/>
                      </a:pPr>
                      <a:r>
                        <a:rPr lang="es-MX" baseline="0" dirty="0" smtClean="0"/>
                        <a:t>Adulto</a:t>
                      </a:r>
                    </a:p>
                    <a:p>
                      <a:pPr marL="342900" indent="-342900">
                        <a:buFont typeface="+mj-lt"/>
                        <a:buAutoNum type="arabicPeriod"/>
                      </a:pPr>
                      <a:r>
                        <a:rPr lang="es-MX" baseline="0" dirty="0" smtClean="0"/>
                        <a:t>Madurez</a:t>
                      </a:r>
                    </a:p>
                    <a:p>
                      <a:pPr marL="342900" indent="-342900">
                        <a:buFont typeface="+mj-lt"/>
                        <a:buAutoNum type="arabicPeriod"/>
                      </a:pPr>
                      <a:r>
                        <a:rPr lang="es-MX" baseline="0" dirty="0" smtClean="0"/>
                        <a:t>Vejez</a:t>
                      </a:r>
                    </a:p>
                  </a:txBody>
                  <a:tcPr/>
                </a:tc>
                <a:tc>
                  <a:txBody>
                    <a:bodyPr/>
                    <a:lstStyle/>
                    <a:p>
                      <a:r>
                        <a:rPr lang="es-MX" dirty="0" smtClean="0"/>
                        <a:t>Confianza/Desconfianza</a:t>
                      </a:r>
                    </a:p>
                    <a:p>
                      <a:r>
                        <a:rPr lang="es-MX" dirty="0" smtClean="0"/>
                        <a:t>Autonomía/Duda</a:t>
                      </a:r>
                    </a:p>
                    <a:p>
                      <a:r>
                        <a:rPr lang="es-MX" dirty="0" smtClean="0"/>
                        <a:t>Iniciativa/culpabilidad</a:t>
                      </a:r>
                    </a:p>
                    <a:p>
                      <a:r>
                        <a:rPr lang="es-MX" dirty="0" smtClean="0"/>
                        <a:t>Laboriosidad/Inferioridad</a:t>
                      </a:r>
                    </a:p>
                    <a:p>
                      <a:r>
                        <a:rPr lang="es-MX" dirty="0" smtClean="0"/>
                        <a:t>Identidad/ Confusión</a:t>
                      </a:r>
                    </a:p>
                    <a:p>
                      <a:r>
                        <a:rPr lang="es-MX" dirty="0" smtClean="0"/>
                        <a:t>Intimidad/Aislamiento</a:t>
                      </a:r>
                    </a:p>
                    <a:p>
                      <a:r>
                        <a:rPr lang="es-MX" dirty="0" smtClean="0"/>
                        <a:t>Generatividad/ Estancamiento</a:t>
                      </a:r>
                    </a:p>
                    <a:p>
                      <a:r>
                        <a:rPr lang="es-MX" dirty="0" smtClean="0"/>
                        <a:t>Integridad/Desesperación</a:t>
                      </a:r>
                    </a:p>
                    <a:p>
                      <a:endParaRPr lang="es-MX" dirty="0"/>
                    </a:p>
                  </a:txBody>
                  <a:tcPr/>
                </a:tc>
              </a:tr>
            </a:tbl>
          </a:graphicData>
        </a:graphic>
      </p:graphicFrame>
      <p:pic>
        <p:nvPicPr>
          <p:cNvPr id="32770" name="Picture 2" descr="http://4.bp.blogspot.com/_JwjEGEVSaS4/SwsI1UoBGOI/AAAAAAAAAOA/iDN0370iGyk/s400/ERIKSON.jpg"/>
          <p:cNvPicPr>
            <a:picLocks noChangeAspect="1" noChangeArrowheads="1"/>
          </p:cNvPicPr>
          <p:nvPr/>
        </p:nvPicPr>
        <p:blipFill>
          <a:blip r:embed="rId3" cstate="print"/>
          <a:srcRect/>
          <a:stretch>
            <a:fillRect/>
          </a:stretch>
        </p:blipFill>
        <p:spPr bwMode="auto">
          <a:xfrm rot="886503">
            <a:off x="6563996" y="4080211"/>
            <a:ext cx="2500305" cy="250030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clasificados.fulltono.com/Image.aspx?file=66071-557960643022.jpg"/>
          <p:cNvPicPr>
            <a:picLocks noChangeAspect="1" noChangeArrowheads="1"/>
          </p:cNvPicPr>
          <p:nvPr/>
        </p:nvPicPr>
        <p:blipFill>
          <a:blip r:embed="rId3" cstate="print"/>
          <a:srcRect/>
          <a:stretch>
            <a:fillRect/>
          </a:stretch>
        </p:blipFill>
        <p:spPr bwMode="auto">
          <a:xfrm>
            <a:off x="6741329" y="4143380"/>
            <a:ext cx="2402671" cy="2714620"/>
          </a:xfrm>
          <a:prstGeom prst="rect">
            <a:avLst/>
          </a:prstGeom>
          <a:ln>
            <a:noFill/>
          </a:ln>
          <a:effectLst>
            <a:softEdge rad="112500"/>
          </a:effectLst>
        </p:spPr>
      </p:pic>
      <p:sp>
        <p:nvSpPr>
          <p:cNvPr id="3" name="2 Marcador de contenido"/>
          <p:cNvSpPr>
            <a:spLocks noGrp="1"/>
          </p:cNvSpPr>
          <p:nvPr>
            <p:ph idx="1"/>
          </p:nvPr>
        </p:nvSpPr>
        <p:spPr>
          <a:xfrm>
            <a:off x="457200" y="928670"/>
            <a:ext cx="8229600" cy="5395930"/>
          </a:xfrm>
        </p:spPr>
        <p:txBody>
          <a:bodyPr/>
          <a:lstStyle/>
          <a:p>
            <a:r>
              <a:rPr lang="es-MX" dirty="0" smtClean="0"/>
              <a:t>Afectividad</a:t>
            </a:r>
          </a:p>
          <a:p>
            <a:pPr>
              <a:buNone/>
            </a:pPr>
            <a:r>
              <a:rPr lang="es-MX" dirty="0" smtClean="0"/>
              <a:t>	</a:t>
            </a:r>
          </a:p>
          <a:p>
            <a:pPr marL="0" indent="0" algn="just">
              <a:buNone/>
            </a:pPr>
            <a:r>
              <a:rPr lang="es-MX" sz="2400" dirty="0" smtClean="0"/>
              <a:t>No existen pruebas que nos afirmen que la vida afectiva de las personas mayores sea mejor o peor que la de las personas jóvenes ya que intermedian, un gran cúmulo de variables. </a:t>
            </a:r>
          </a:p>
          <a:p>
            <a:pPr marL="0" indent="0" algn="just">
              <a:buNone/>
            </a:pPr>
            <a:endParaRPr lang="es-MX" sz="2400" dirty="0" smtClean="0"/>
          </a:p>
          <a:p>
            <a:pPr marL="0" indent="0" algn="just">
              <a:buNone/>
            </a:pPr>
            <a:r>
              <a:rPr lang="es-MX" sz="2400" dirty="0" smtClean="0"/>
              <a:t>Se ha comprobado que hay mayor estabilidad emocional en las personas mayores que en las personas jóvenes.</a:t>
            </a:r>
            <a:endParaRPr lang="es-MX" sz="2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us.123rf.com/400wm/400/400/kurhan/kurhan1009/kurhan100900070/7726395-pareja-de-personas-mayores-de-edad-feliz-en-parque.jpg"/>
          <p:cNvPicPr>
            <a:picLocks noChangeAspect="1" noChangeArrowheads="1"/>
          </p:cNvPicPr>
          <p:nvPr/>
        </p:nvPicPr>
        <p:blipFill>
          <a:blip r:embed="rId3" cstate="print"/>
          <a:srcRect/>
          <a:stretch>
            <a:fillRect/>
          </a:stretch>
        </p:blipFill>
        <p:spPr bwMode="auto">
          <a:xfrm>
            <a:off x="6357950" y="2428868"/>
            <a:ext cx="1830956" cy="2743005"/>
          </a:xfrm>
          <a:prstGeom prst="rect">
            <a:avLst/>
          </a:prstGeom>
          <a:noFill/>
        </p:spPr>
      </p:pic>
      <p:sp>
        <p:nvSpPr>
          <p:cNvPr id="3" name="2 Marcador de contenido"/>
          <p:cNvSpPr>
            <a:spLocks noGrp="1"/>
          </p:cNvSpPr>
          <p:nvPr>
            <p:ph idx="1"/>
          </p:nvPr>
        </p:nvSpPr>
        <p:spPr>
          <a:xfrm>
            <a:off x="457200" y="1071546"/>
            <a:ext cx="8229600" cy="5253054"/>
          </a:xfrm>
        </p:spPr>
        <p:txBody>
          <a:bodyPr/>
          <a:lstStyle/>
          <a:p>
            <a:r>
              <a:rPr lang="es-MX" dirty="0" smtClean="0"/>
              <a:t>Motivación</a:t>
            </a:r>
          </a:p>
          <a:p>
            <a:pPr lvl="1" algn="just"/>
            <a:r>
              <a:rPr lang="es-MX" dirty="0" smtClean="0"/>
              <a:t>Factores que mueven a un sujeto a realizar cierta conducta o comportamiento para la consecución de un objetivo o meta.</a:t>
            </a:r>
          </a:p>
          <a:p>
            <a:pPr lvl="1" algn="just">
              <a:buNone/>
            </a:pPr>
            <a:endParaRPr lang="es-MX" dirty="0" smtClean="0"/>
          </a:p>
          <a:p>
            <a:pPr lvl="1" algn="just"/>
            <a:r>
              <a:rPr lang="es-MX" dirty="0" smtClean="0"/>
              <a:t>Tres elementos: </a:t>
            </a:r>
          </a:p>
          <a:p>
            <a:pPr lvl="2" algn="just"/>
            <a:r>
              <a:rPr lang="es-MX" dirty="0" smtClean="0"/>
              <a:t>El objeto de comportamiento</a:t>
            </a:r>
          </a:p>
          <a:p>
            <a:pPr lvl="2" algn="just"/>
            <a:r>
              <a:rPr lang="es-MX" dirty="0" smtClean="0"/>
              <a:t>El nivel de excitación en el organismo</a:t>
            </a:r>
          </a:p>
          <a:p>
            <a:pPr lvl="2" algn="just"/>
            <a:r>
              <a:rPr lang="es-MX" dirty="0" smtClean="0"/>
              <a:t>El estado fisiológico o psicológico que estimula e impulsa al organismo a tender  hacia un objetivo.   </a:t>
            </a:r>
            <a:endParaRPr lang="es-MX"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51520" y="908720"/>
            <a:ext cx="8435280" cy="5415880"/>
          </a:xfrm>
        </p:spPr>
        <p:txBody>
          <a:bodyPr>
            <a:normAutofit/>
          </a:bodyPr>
          <a:lstStyle/>
          <a:p>
            <a:pPr algn="just"/>
            <a:r>
              <a:rPr lang="es-ES" sz="2400" dirty="0" smtClean="0"/>
              <a:t>El tamaño de las nuevas generaciones ha disminuido, a la vez que ha ido aumentando el peso de la población mayor de 65 </a:t>
            </a:r>
            <a:r>
              <a:rPr lang="es-ES" sz="2400" dirty="0" smtClean="0"/>
              <a:t>años, muchos países se han </a:t>
            </a:r>
            <a:r>
              <a:rPr lang="es-ES" sz="2400" dirty="0" smtClean="0"/>
              <a:t>convertido en el país con la menor tasa de fecundidad.  </a:t>
            </a:r>
          </a:p>
          <a:p>
            <a:pPr algn="just">
              <a:buNone/>
            </a:pPr>
            <a:endParaRPr lang="es-ES" sz="1050" dirty="0" smtClean="0"/>
          </a:p>
          <a:p>
            <a:pPr algn="just"/>
            <a:r>
              <a:rPr lang="es-ES" sz="2400" dirty="0" smtClean="0"/>
              <a:t>Para promover su integración plena a la sociedad, hay ofertas y/o demandas educativas o formativas que se llevan a cabo con este colectivo  de personas desde diferentes organismos, tanto públicos como privados.  </a:t>
            </a:r>
            <a:endParaRPr lang="es-ES" sz="2400" dirty="0"/>
          </a:p>
        </p:txBody>
      </p:sp>
      <p:pic>
        <p:nvPicPr>
          <p:cNvPr id="1026" name="Picture 2"/>
          <p:cNvPicPr>
            <a:picLocks noChangeAspect="1" noChangeArrowheads="1"/>
          </p:cNvPicPr>
          <p:nvPr/>
        </p:nvPicPr>
        <p:blipFill>
          <a:blip r:embed="rId3" cstate="print"/>
          <a:srcRect/>
          <a:stretch>
            <a:fillRect/>
          </a:stretch>
        </p:blipFill>
        <p:spPr bwMode="auto">
          <a:xfrm>
            <a:off x="4427984" y="4239090"/>
            <a:ext cx="3914800" cy="2388028"/>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642918"/>
            <a:ext cx="8229600" cy="775542"/>
          </a:xfrm>
        </p:spPr>
        <p:txBody>
          <a:bodyPr>
            <a:normAutofit fontScale="90000"/>
          </a:bodyPr>
          <a:lstStyle/>
          <a:p>
            <a:r>
              <a:rPr lang="es-MX" dirty="0" smtClean="0">
                <a:effectLst>
                  <a:outerShdw blurRad="38100" dist="38100" dir="2700000" algn="tl">
                    <a:srgbClr val="000000">
                      <a:alpha val="43137"/>
                    </a:srgbClr>
                  </a:outerShdw>
                </a:effectLst>
              </a:rPr>
              <a:t>Implicaciones para los educadores</a:t>
            </a:r>
            <a:endParaRPr lang="es-MX" dirty="0">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457200" y="1935480"/>
            <a:ext cx="8229600" cy="4565354"/>
          </a:xfrm>
        </p:spPr>
        <p:txBody>
          <a:bodyPr>
            <a:normAutofit lnSpcReduction="10000"/>
          </a:bodyPr>
          <a:lstStyle/>
          <a:p>
            <a:pPr algn="just"/>
            <a:r>
              <a:rPr lang="es-MX" sz="2400" dirty="0" smtClean="0"/>
              <a:t>La motivación posee una gran influencia sobre la educación y la eficacia de los procesos de enseñanza-aprendizaje.</a:t>
            </a:r>
          </a:p>
          <a:p>
            <a:pPr algn="just"/>
            <a:r>
              <a:rPr lang="es-MX" sz="2400" dirty="0" smtClean="0"/>
              <a:t>Hemos de conocer los motivos que llevan a los mayores a participar en los procesos de enseñanza –aprendizaje y las metas que persiguen con esa participación.</a:t>
            </a:r>
          </a:p>
          <a:p>
            <a:pPr lvl="1" algn="just"/>
            <a:r>
              <a:rPr lang="es-MX" sz="2200" dirty="0" smtClean="0"/>
              <a:t>Metas relacionadas con la valoración social.</a:t>
            </a:r>
          </a:p>
          <a:p>
            <a:pPr lvl="1" algn="just"/>
            <a:r>
              <a:rPr lang="es-MX" sz="2200" dirty="0" smtClean="0"/>
              <a:t>Metas relacionadas con la consecución de recompensas internas.</a:t>
            </a:r>
          </a:p>
          <a:p>
            <a:pPr lvl="1" algn="just"/>
            <a:r>
              <a:rPr lang="es-MX" sz="2200" dirty="0" smtClean="0"/>
              <a:t>Metas relacionadas con la consecución de recompensas externas.</a:t>
            </a:r>
          </a:p>
          <a:p>
            <a:pPr lvl="1" algn="just"/>
            <a:r>
              <a:rPr lang="es-MX" sz="2200" dirty="0" smtClean="0"/>
              <a:t>Metas relacionadas con la tarea. </a:t>
            </a:r>
            <a:endParaRPr lang="es-MX" sz="22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es.dreamstime.com/grupo-de-personas-mayores-con-sus-cabezas-junto-thumb7766953.jpg"/>
          <p:cNvPicPr>
            <a:picLocks noChangeAspect="1" noChangeArrowheads="1"/>
          </p:cNvPicPr>
          <p:nvPr/>
        </p:nvPicPr>
        <p:blipFill>
          <a:blip r:embed="rId3" cstate="print"/>
          <a:srcRect/>
          <a:stretch>
            <a:fillRect/>
          </a:stretch>
        </p:blipFill>
        <p:spPr bwMode="auto">
          <a:xfrm>
            <a:off x="6286512" y="4857760"/>
            <a:ext cx="2428860" cy="1827717"/>
          </a:xfrm>
          <a:prstGeom prst="rect">
            <a:avLst/>
          </a:prstGeom>
          <a:noFill/>
        </p:spPr>
      </p:pic>
      <p:sp>
        <p:nvSpPr>
          <p:cNvPr id="3" name="2 Marcador de contenido"/>
          <p:cNvSpPr>
            <a:spLocks noGrp="1"/>
          </p:cNvSpPr>
          <p:nvPr>
            <p:ph idx="1"/>
          </p:nvPr>
        </p:nvSpPr>
        <p:spPr>
          <a:xfrm>
            <a:off x="214282" y="928670"/>
            <a:ext cx="8715436" cy="5643602"/>
          </a:xfrm>
        </p:spPr>
        <p:txBody>
          <a:bodyPr/>
          <a:lstStyle/>
          <a:p>
            <a:r>
              <a:rPr lang="es-MX" dirty="0" smtClean="0"/>
              <a:t>Autoestima</a:t>
            </a:r>
          </a:p>
          <a:p>
            <a:pPr lvl="1" algn="just"/>
            <a:r>
              <a:rPr lang="es-MX" dirty="0" smtClean="0"/>
              <a:t>Corresponde a la valoración positiva o negativa que la persona se haga de sí misma, de esto dependerá su vida a nivel </a:t>
            </a:r>
            <a:r>
              <a:rPr lang="es-MX" dirty="0" err="1" smtClean="0"/>
              <a:t>sociopersonal</a:t>
            </a:r>
            <a:r>
              <a:rPr lang="es-MX" dirty="0" smtClean="0"/>
              <a:t>.</a:t>
            </a:r>
          </a:p>
          <a:p>
            <a:pPr lvl="1" algn="just">
              <a:buNone/>
            </a:pPr>
            <a:endParaRPr lang="es-MX" dirty="0" smtClean="0"/>
          </a:p>
          <a:p>
            <a:pPr lvl="1" algn="just"/>
            <a:r>
              <a:rPr lang="es-MX" dirty="0" smtClean="0"/>
              <a:t>Las personas mayores, al igual que en otras personas de diferentes edades, sufre altibajos, aunque también hemos de tener en cuenta que por la diversidad  de situaciones que tienen (pérdidas, cambios, </a:t>
            </a:r>
            <a:r>
              <a:rPr lang="es-MX" dirty="0" err="1" smtClean="0"/>
              <a:t>etc</a:t>
            </a:r>
            <a:r>
              <a:rPr lang="es-MX" dirty="0" smtClean="0"/>
              <a:t>) en estas edades, algunas personas mayores pueden poseer  una autoestima baja, lo que influirá en el proceso educativo.</a:t>
            </a:r>
            <a:endParaRPr lang="es-MX"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00034" y="714356"/>
            <a:ext cx="8229600" cy="632666"/>
          </a:xfrm>
        </p:spPr>
        <p:txBody>
          <a:bodyPr>
            <a:normAutofit fontScale="90000"/>
          </a:bodyPr>
          <a:lstStyle/>
          <a:p>
            <a:pPr algn="ctr"/>
            <a:r>
              <a:rPr lang="es-MX" dirty="0" smtClean="0">
                <a:effectLst>
                  <a:outerShdw blurRad="38100" dist="38100" dir="2700000" algn="tl">
                    <a:srgbClr val="000000">
                      <a:alpha val="43137"/>
                    </a:srgbClr>
                  </a:outerShdw>
                </a:effectLst>
              </a:rPr>
              <a:t>Implicaciones para los educadores</a:t>
            </a:r>
            <a:endParaRPr lang="es-MX" dirty="0">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457200" y="1571612"/>
            <a:ext cx="8229600" cy="4752988"/>
          </a:xfrm>
        </p:spPr>
        <p:txBody>
          <a:bodyPr>
            <a:normAutofit/>
          </a:bodyPr>
          <a:lstStyle/>
          <a:p>
            <a:r>
              <a:rPr lang="es-MX" sz="2400" dirty="0" smtClean="0"/>
              <a:t>Algunas consecuencias de una autoestima baja:</a:t>
            </a:r>
          </a:p>
          <a:p>
            <a:pPr>
              <a:buNone/>
            </a:pPr>
            <a:endParaRPr lang="es-MX" sz="2400" dirty="0" smtClean="0"/>
          </a:p>
          <a:p>
            <a:pPr lvl="1" algn="just"/>
            <a:r>
              <a:rPr lang="es-MX" dirty="0" smtClean="0"/>
              <a:t>Resentimiento de la salud</a:t>
            </a:r>
          </a:p>
          <a:p>
            <a:pPr lvl="1" algn="just"/>
            <a:r>
              <a:rPr lang="es-MX" dirty="0" smtClean="0"/>
              <a:t>Disminución de capacidad para enfrentarse a los múltiples problemas y conflictos que se les presentan en la vida.</a:t>
            </a:r>
          </a:p>
          <a:p>
            <a:pPr lvl="1" algn="just"/>
            <a:r>
              <a:rPr lang="es-MX" dirty="0" smtClean="0"/>
              <a:t>Evitación de compromisos y nuevas responsabilidades.</a:t>
            </a:r>
          </a:p>
          <a:p>
            <a:pPr lvl="1" algn="just"/>
            <a:r>
              <a:rPr lang="es-MX" dirty="0" smtClean="0"/>
              <a:t>Falta de creatividad al no confiar en sus posibilidades.</a:t>
            </a:r>
          </a:p>
          <a:p>
            <a:pPr lvl="1" algn="just"/>
            <a:r>
              <a:rPr lang="es-MX" dirty="0" smtClean="0"/>
              <a:t>Falta de fijación de metas y aspiraciones.</a:t>
            </a:r>
          </a:p>
          <a:p>
            <a:pPr lvl="1">
              <a:buNone/>
            </a:pPr>
            <a:endParaRPr lang="es-MX" sz="2200" dirty="0"/>
          </a:p>
        </p:txBody>
      </p:sp>
      <p:pic>
        <p:nvPicPr>
          <p:cNvPr id="22530" name="Picture 2" descr="http://farm5.static.flickr.com/4019/4311595907_eb421879dc_o_d.jpg"/>
          <p:cNvPicPr>
            <a:picLocks noChangeAspect="1" noChangeArrowheads="1"/>
          </p:cNvPicPr>
          <p:nvPr/>
        </p:nvPicPr>
        <p:blipFill>
          <a:blip r:embed="rId3" cstate="print">
            <a:grayscl/>
          </a:blip>
          <a:srcRect/>
          <a:stretch>
            <a:fillRect/>
          </a:stretch>
        </p:blipFill>
        <p:spPr bwMode="auto">
          <a:xfrm>
            <a:off x="6715140" y="5072074"/>
            <a:ext cx="2266943" cy="1513499"/>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14282" y="785794"/>
            <a:ext cx="8715436" cy="5786478"/>
          </a:xfrm>
        </p:spPr>
        <p:txBody>
          <a:bodyPr>
            <a:normAutofit/>
          </a:bodyPr>
          <a:lstStyle/>
          <a:p>
            <a:pPr algn="just"/>
            <a:r>
              <a:rPr lang="es-MX" sz="2400" dirty="0" smtClean="0"/>
              <a:t>Debemos contribuir a la mejora de la autoestima ya que esto no es algo estático sino que puede cambiarse y ser modificada.</a:t>
            </a:r>
          </a:p>
          <a:p>
            <a:pPr algn="just"/>
            <a:r>
              <a:rPr lang="es-MX" sz="2400" dirty="0" smtClean="0"/>
              <a:t>Modificar la autoestima para fomentarla y potenciarla positivamente, supone actuar sobre los diferentes componentes de la misma: </a:t>
            </a:r>
          </a:p>
          <a:p>
            <a:pPr algn="just">
              <a:buNone/>
            </a:pPr>
            <a:endParaRPr lang="es-MX" sz="2400" dirty="0" smtClean="0"/>
          </a:p>
          <a:p>
            <a:pPr lvl="2" algn="just">
              <a:buFont typeface="Wingdings" pitchFamily="2" charset="2"/>
              <a:buChar char="Ø"/>
            </a:pPr>
            <a:r>
              <a:rPr lang="es-MX" sz="2200" dirty="0" smtClean="0"/>
              <a:t>Componente cognitivo, modificar los pensamientos negativos e irracionales y sustituirlos por pensamientos positivos y racionales.</a:t>
            </a:r>
          </a:p>
          <a:p>
            <a:pPr lvl="2" algn="just">
              <a:buFont typeface="Wingdings" pitchFamily="2" charset="2"/>
              <a:buChar char="Ø"/>
            </a:pPr>
            <a:r>
              <a:rPr lang="es-MX" sz="2200" dirty="0" smtClean="0"/>
              <a:t>Componente afectivo, intervenir sobre las emociones y sentimientos que tienen acerca de si mismos.</a:t>
            </a:r>
          </a:p>
          <a:p>
            <a:pPr lvl="2" algn="just">
              <a:buFont typeface="Wingdings" pitchFamily="2" charset="2"/>
              <a:buChar char="Ø"/>
            </a:pPr>
            <a:r>
              <a:rPr lang="es-MX" sz="2200" dirty="0" smtClean="0"/>
              <a:t>Componente conductual, supone actuar sobre el comportamiento, para modificar sus actos.</a:t>
            </a:r>
            <a:endParaRPr lang="es-MX" sz="22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000108"/>
            <a:ext cx="8229600" cy="5324492"/>
          </a:xfrm>
        </p:spPr>
        <p:txBody>
          <a:bodyPr/>
          <a:lstStyle/>
          <a:p>
            <a:r>
              <a:rPr lang="es-MX" dirty="0" smtClean="0"/>
              <a:t>Podemos llevar a cabo actuaciones como:</a:t>
            </a:r>
          </a:p>
          <a:p>
            <a:pPr>
              <a:buNone/>
            </a:pPr>
            <a:endParaRPr lang="es-MX" dirty="0" smtClean="0"/>
          </a:p>
          <a:p>
            <a:pPr lvl="1"/>
            <a:r>
              <a:rPr lang="es-MX" dirty="0" smtClean="0"/>
              <a:t>Fomentar unas actitudes positivas hacia las personas mayores y sus capacidades, desarrollando el conocimiento sobre ellos mismos (autoimagen) y los aspectos positivos de ella (autoestima).</a:t>
            </a:r>
          </a:p>
          <a:p>
            <a:pPr lvl="1"/>
            <a:r>
              <a:rPr lang="es-MX" dirty="0" smtClean="0"/>
              <a:t>Potenciar el sentimiento de valor personal ante la familia, los amigos, la sociedad, etc.</a:t>
            </a:r>
          </a:p>
          <a:p>
            <a:pPr lvl="1"/>
            <a:r>
              <a:rPr lang="es-MX" dirty="0" smtClean="0"/>
              <a:t>Desarrollar el sentimiento de sentirse importante para los demás.</a:t>
            </a:r>
          </a:p>
          <a:p>
            <a:pPr lvl="1"/>
            <a:r>
              <a:rPr lang="es-MX" dirty="0" smtClean="0"/>
              <a:t>Permitirles ser ellos mismos y autoobservarse.</a:t>
            </a:r>
          </a:p>
          <a:p>
            <a:pPr lvl="1"/>
            <a:endParaRPr lang="es-MX"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214282" y="857232"/>
            <a:ext cx="8472518" cy="5467368"/>
          </a:xfrm>
        </p:spPr>
        <p:txBody>
          <a:bodyPr/>
          <a:lstStyle/>
          <a:p>
            <a:pPr lvl="1"/>
            <a:endParaRPr lang="es-MX" dirty="0" smtClean="0"/>
          </a:p>
          <a:p>
            <a:pPr lvl="1"/>
            <a:r>
              <a:rPr lang="es-MX" dirty="0" smtClean="0"/>
              <a:t>Fomentar el reforzamiento positivo del educador/a, de los compañeros y de uno mismo (</a:t>
            </a:r>
            <a:r>
              <a:rPr lang="es-MX" dirty="0" err="1" smtClean="0"/>
              <a:t>autoreforzamiento</a:t>
            </a:r>
            <a:r>
              <a:rPr lang="es-MX" dirty="0" smtClean="0"/>
              <a:t>)</a:t>
            </a:r>
          </a:p>
          <a:p>
            <a:pPr lvl="1"/>
            <a:r>
              <a:rPr lang="es-MX" dirty="0" smtClean="0"/>
              <a:t>Conocer y practicar técnicas de control del pensamiento para ciertas situaciones en las que se puedan percibir de forma negativa.</a:t>
            </a:r>
          </a:p>
          <a:p>
            <a:pPr lvl="1"/>
            <a:r>
              <a:rPr lang="es-MX" dirty="0" smtClean="0"/>
              <a:t>Analizar el/los estereotipo/s presentes en la sociedad actual sobre las personas mayores.</a:t>
            </a:r>
          </a:p>
          <a:p>
            <a:pPr lvl="1"/>
            <a:r>
              <a:rPr lang="es-MX" dirty="0" smtClean="0"/>
              <a:t>Llegar a conocer las causas de los comportamientos de las personas mayores.</a:t>
            </a:r>
          </a:p>
          <a:p>
            <a:pPr lvl="1"/>
            <a:r>
              <a:rPr lang="es-MX" dirty="0" smtClean="0"/>
              <a:t>Reflexionar y analizar las autopercepciones para llevar a valorarlas. </a:t>
            </a:r>
            <a:endParaRPr lang="es-MX"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714356"/>
            <a:ext cx="8229600" cy="5610244"/>
          </a:xfrm>
        </p:spPr>
        <p:txBody>
          <a:bodyPr/>
          <a:lstStyle/>
          <a:p>
            <a:r>
              <a:rPr lang="es-MX" dirty="0" smtClean="0"/>
              <a:t>Salud</a:t>
            </a:r>
          </a:p>
          <a:p>
            <a:pPr algn="just">
              <a:buFont typeface="Wingdings" pitchFamily="2" charset="2"/>
              <a:buChar char="Ø"/>
            </a:pPr>
            <a:r>
              <a:rPr lang="es-MX" dirty="0" smtClean="0"/>
              <a:t>Psíquica</a:t>
            </a:r>
          </a:p>
          <a:p>
            <a:pPr lvl="1" algn="just">
              <a:buFont typeface="Wingdings" pitchFamily="2" charset="2"/>
              <a:buChar char="Ø"/>
            </a:pPr>
            <a:r>
              <a:rPr lang="es-MX" dirty="0" smtClean="0"/>
              <a:t>Problemas psicológicos funcionales: tienen una base no orgánica. Se debe a otros factores externos, funcionales, etc.</a:t>
            </a:r>
          </a:p>
          <a:p>
            <a:pPr lvl="1" algn="just">
              <a:buNone/>
            </a:pPr>
            <a:r>
              <a:rPr lang="es-MX" dirty="0" smtClean="0"/>
              <a:t>Se dividen en:</a:t>
            </a:r>
          </a:p>
          <a:p>
            <a:pPr lvl="1" algn="just">
              <a:buFont typeface="Wingdings" pitchFamily="2" charset="2"/>
              <a:buChar char="Ø"/>
            </a:pPr>
            <a:endParaRPr lang="es-MX" dirty="0"/>
          </a:p>
        </p:txBody>
      </p:sp>
      <p:graphicFrame>
        <p:nvGraphicFramePr>
          <p:cNvPr id="4" name="3 Diagrama"/>
          <p:cNvGraphicFramePr/>
          <p:nvPr/>
        </p:nvGraphicFramePr>
        <p:xfrm>
          <a:off x="500034" y="3000372"/>
          <a:ext cx="8286808" cy="38576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928670"/>
            <a:ext cx="8229600" cy="5395930"/>
          </a:xfrm>
        </p:spPr>
        <p:txBody>
          <a:bodyPr/>
          <a:lstStyle/>
          <a:p>
            <a:pPr marL="274320" lvl="1" indent="-274320">
              <a:buClr>
                <a:schemeClr val="accent1">
                  <a:lumMod val="75000"/>
                </a:schemeClr>
              </a:buClr>
              <a:buSzPct val="95000"/>
              <a:buFont typeface="Wingdings" pitchFamily="2" charset="2"/>
              <a:buChar char="Ø"/>
            </a:pPr>
            <a:r>
              <a:rPr lang="es-MX" dirty="0" smtClean="0"/>
              <a:t>Problemas psicológicos o desordenes cognitivos orgánicos: son aquellos que tienen una base orgánica y que son más frecuentes a medida que se envejece.</a:t>
            </a:r>
          </a:p>
          <a:p>
            <a:pPr marL="822960" lvl="3" indent="-274320">
              <a:buClr>
                <a:schemeClr val="accent2"/>
              </a:buClr>
              <a:buSzPct val="95000"/>
              <a:buFont typeface="Wingdings" pitchFamily="2" charset="2"/>
              <a:buChar char="Ø"/>
            </a:pPr>
            <a:r>
              <a:rPr lang="es-MX" sz="2400" dirty="0" smtClean="0"/>
              <a:t>Síndrome orgánico agudo o reversible</a:t>
            </a:r>
          </a:p>
          <a:p>
            <a:pPr marL="822960" lvl="3" indent="-274320">
              <a:buClr>
                <a:schemeClr val="accent2"/>
              </a:buClr>
              <a:buSzPct val="95000"/>
              <a:buFont typeface="Wingdings" pitchFamily="2" charset="2"/>
              <a:buChar char="Ø"/>
            </a:pPr>
            <a:r>
              <a:rPr lang="es-MX" sz="2400" dirty="0" smtClean="0"/>
              <a:t>Síndrome orgánico crónico: demencia senil </a:t>
            </a:r>
          </a:p>
          <a:p>
            <a:pPr marL="276225" lvl="3" indent="-273050">
              <a:buClr>
                <a:schemeClr val="accent1">
                  <a:lumMod val="75000"/>
                </a:schemeClr>
              </a:buClr>
              <a:buSzPct val="95000"/>
              <a:buFont typeface="Wingdings" pitchFamily="2" charset="2"/>
              <a:buChar char="Ø"/>
            </a:pPr>
            <a:endParaRPr lang="es-MX" sz="2400" dirty="0" smtClean="0"/>
          </a:p>
          <a:p>
            <a:pPr>
              <a:buNone/>
            </a:pPr>
            <a:r>
              <a:rPr lang="es-MX" b="1" dirty="0" smtClean="0"/>
              <a:t>La demencia</a:t>
            </a:r>
          </a:p>
          <a:p>
            <a:pPr marL="0" indent="0" algn="just"/>
            <a:r>
              <a:rPr lang="es-MX" sz="2400" dirty="0" smtClean="0"/>
              <a:t>Más frecuente en personas que tienen más de 70 o 80 años.</a:t>
            </a:r>
          </a:p>
          <a:p>
            <a:pPr marL="0" indent="0" algn="just"/>
            <a:r>
              <a:rPr lang="es-MX" sz="2400" dirty="0" smtClean="0"/>
              <a:t>Da lugar  déficit cognitivos, motores y sociales muy diversos  y que también implican cambios en la personalidad del sujeto.</a:t>
            </a:r>
            <a:endParaRPr lang="es-MX" sz="2400" dirty="0"/>
          </a:p>
        </p:txBody>
      </p:sp>
      <p:pic>
        <p:nvPicPr>
          <p:cNvPr id="12290" name="Picture 2" descr="http://1.bp.blogspot.com/_lxbBrCvghpM/Sjo7i7WxdqI/AAAAAAAABEE/azo-70FNXdE/s320/Demencia_senil.jpg"/>
          <p:cNvPicPr>
            <a:picLocks noChangeAspect="1" noChangeArrowheads="1"/>
          </p:cNvPicPr>
          <p:nvPr/>
        </p:nvPicPr>
        <p:blipFill>
          <a:blip r:embed="rId3" cstate="print"/>
          <a:srcRect/>
          <a:stretch>
            <a:fillRect/>
          </a:stretch>
        </p:blipFill>
        <p:spPr bwMode="auto">
          <a:xfrm>
            <a:off x="5000628" y="5143512"/>
            <a:ext cx="2047868" cy="1535902"/>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28596" y="500042"/>
            <a:ext cx="8229600" cy="5538806"/>
          </a:xfrm>
        </p:spPr>
        <p:txBody>
          <a:bodyPr/>
          <a:lstStyle/>
          <a:p>
            <a:r>
              <a:rPr lang="es-MX" dirty="0" smtClean="0"/>
              <a:t>Concepto de demencia según ICD-10 y el DSM-IV</a:t>
            </a:r>
          </a:p>
          <a:p>
            <a:pPr>
              <a:buNone/>
            </a:pPr>
            <a:endParaRPr lang="es-MX" dirty="0" smtClean="0"/>
          </a:p>
          <a:p>
            <a:pPr>
              <a:buNone/>
            </a:pPr>
            <a:endParaRPr lang="es-MX" dirty="0"/>
          </a:p>
        </p:txBody>
      </p:sp>
      <p:graphicFrame>
        <p:nvGraphicFramePr>
          <p:cNvPr id="5" name="4 Tabla"/>
          <p:cNvGraphicFramePr>
            <a:graphicFrameLocks noGrp="1"/>
          </p:cNvGraphicFramePr>
          <p:nvPr/>
        </p:nvGraphicFramePr>
        <p:xfrm>
          <a:off x="285720" y="1142984"/>
          <a:ext cx="8643998" cy="5461000"/>
        </p:xfrm>
        <a:graphic>
          <a:graphicData uri="http://schemas.openxmlformats.org/drawingml/2006/table">
            <a:tbl>
              <a:tblPr firstRow="1" bandRow="1">
                <a:tableStyleId>{D7AC3CCA-C797-4891-BE02-D94E43425B78}</a:tableStyleId>
              </a:tblPr>
              <a:tblGrid>
                <a:gridCol w="4321999"/>
                <a:gridCol w="4321999"/>
              </a:tblGrid>
              <a:tr h="417437">
                <a:tc>
                  <a:txBody>
                    <a:bodyPr/>
                    <a:lstStyle/>
                    <a:p>
                      <a:pPr algn="ctr"/>
                      <a:r>
                        <a:rPr lang="es-MX" dirty="0" smtClean="0"/>
                        <a:t>DSM-IV</a:t>
                      </a:r>
                      <a:endParaRPr lang="es-MX" dirty="0"/>
                    </a:p>
                  </a:txBody>
                  <a:tcPr/>
                </a:tc>
                <a:tc>
                  <a:txBody>
                    <a:bodyPr/>
                    <a:lstStyle/>
                    <a:p>
                      <a:pPr algn="ctr"/>
                      <a:r>
                        <a:rPr lang="es-MX" dirty="0" smtClean="0"/>
                        <a:t>ICD-10</a:t>
                      </a:r>
                      <a:endParaRPr lang="es-MX" dirty="0"/>
                    </a:p>
                  </a:txBody>
                  <a:tcPr/>
                </a:tc>
              </a:tr>
              <a:tr h="5043563">
                <a:tc>
                  <a:txBody>
                    <a:bodyPr/>
                    <a:lstStyle/>
                    <a:p>
                      <a:r>
                        <a:rPr lang="es-MX" dirty="0" smtClean="0"/>
                        <a:t>A.</a:t>
                      </a:r>
                      <a:r>
                        <a:rPr lang="es-MX" baseline="0" dirty="0" smtClean="0"/>
                        <a:t> Desarrollo de múltiples  déficit cognitivos manifestados a través de:</a:t>
                      </a:r>
                    </a:p>
                    <a:p>
                      <a:pPr marL="342900" indent="-342900">
                        <a:buFont typeface="+mj-lt"/>
                        <a:buAutoNum type="arabicPeriod"/>
                      </a:pPr>
                      <a:r>
                        <a:rPr lang="es-MX" baseline="0" dirty="0" smtClean="0"/>
                        <a:t>Deterioro de la memoria</a:t>
                      </a:r>
                    </a:p>
                    <a:p>
                      <a:pPr marL="342900" indent="-342900">
                        <a:buFont typeface="+mj-lt"/>
                        <a:buAutoNum type="arabicPeriod"/>
                      </a:pPr>
                      <a:r>
                        <a:rPr lang="es-MX" baseline="0" dirty="0" smtClean="0"/>
                        <a:t>Una o más de las siguientes alteraciones cognitivas:</a:t>
                      </a:r>
                    </a:p>
                    <a:p>
                      <a:pPr marL="342900" indent="-342900">
                        <a:buFont typeface="+mj-lt"/>
                        <a:buAutoNum type="alphaLcPeriod"/>
                      </a:pPr>
                      <a:r>
                        <a:rPr lang="es-MX" baseline="0" dirty="0" smtClean="0"/>
                        <a:t>Afasia</a:t>
                      </a:r>
                    </a:p>
                    <a:p>
                      <a:pPr marL="342900" indent="-342900">
                        <a:buFont typeface="+mj-lt"/>
                        <a:buAutoNum type="alphaLcPeriod"/>
                      </a:pPr>
                      <a:r>
                        <a:rPr lang="es-MX" baseline="0" dirty="0" smtClean="0"/>
                        <a:t>Apraxia</a:t>
                      </a:r>
                    </a:p>
                    <a:p>
                      <a:pPr marL="342900" indent="-342900">
                        <a:buFont typeface="+mj-lt"/>
                        <a:buAutoNum type="alphaLcPeriod"/>
                      </a:pPr>
                      <a:r>
                        <a:rPr lang="es-MX" baseline="0" dirty="0" smtClean="0"/>
                        <a:t>Agnosia</a:t>
                      </a:r>
                    </a:p>
                    <a:p>
                      <a:pPr marL="342900" indent="-342900">
                        <a:buFont typeface="+mj-lt"/>
                        <a:buAutoNum type="alphaLcPeriod"/>
                      </a:pPr>
                      <a:r>
                        <a:rPr lang="es-MX" baseline="0" dirty="0" smtClean="0"/>
                        <a:t>Alteraciones en la función ejecutiva.</a:t>
                      </a:r>
                    </a:p>
                    <a:p>
                      <a:pPr marL="342900" indent="-342900">
                        <a:buFont typeface="+mj-lt"/>
                        <a:buNone/>
                      </a:pPr>
                      <a:endParaRPr lang="es-MX" baseline="0" dirty="0" smtClean="0"/>
                    </a:p>
                    <a:p>
                      <a:pPr marL="342900" indent="-342900">
                        <a:buFont typeface="+mj-lt"/>
                        <a:buNone/>
                      </a:pPr>
                      <a:r>
                        <a:rPr lang="es-MX" baseline="0" dirty="0" smtClean="0"/>
                        <a:t>B. Significativo deterioro en el funcionamiento social o laboral.</a:t>
                      </a:r>
                    </a:p>
                    <a:p>
                      <a:pPr marL="342900" indent="-342900">
                        <a:buFont typeface="+mj-lt"/>
                        <a:buNone/>
                      </a:pPr>
                      <a:r>
                        <a:rPr lang="es-MX" baseline="0" dirty="0" smtClean="0"/>
                        <a:t>C. Estos déficit no ocurren sólo durante el curso de Delirio.</a:t>
                      </a:r>
                    </a:p>
                    <a:p>
                      <a:pPr marL="342900" indent="-342900">
                        <a:buFont typeface="+mj-lt"/>
                        <a:buAutoNum type="alphaLcPeriod"/>
                      </a:pPr>
                      <a:endParaRPr lang="es-MX" baseline="0" dirty="0" smtClean="0"/>
                    </a:p>
                  </a:txBody>
                  <a:tcPr/>
                </a:tc>
                <a:tc>
                  <a:txBody>
                    <a:bodyPr/>
                    <a:lstStyle/>
                    <a:p>
                      <a:pPr marL="342900" indent="-342900">
                        <a:buAutoNum type="alphaUcPeriod"/>
                      </a:pPr>
                      <a:r>
                        <a:rPr lang="es-MX" baseline="0" dirty="0" smtClean="0"/>
                        <a:t>Hay evidencia de cada uno de los siguientes aspectos:</a:t>
                      </a:r>
                    </a:p>
                    <a:p>
                      <a:pPr marL="342900" indent="-342900">
                        <a:buFont typeface="+mj-lt"/>
                        <a:buAutoNum type="arabicPeriod"/>
                      </a:pPr>
                      <a:r>
                        <a:rPr lang="es-MX" baseline="0" dirty="0" smtClean="0"/>
                        <a:t>Declive en la memoria</a:t>
                      </a:r>
                    </a:p>
                    <a:p>
                      <a:pPr marL="342900" indent="-342900">
                        <a:buFont typeface="+mj-lt"/>
                        <a:buAutoNum type="arabicPeriod"/>
                      </a:pPr>
                      <a:r>
                        <a:rPr lang="es-MX" baseline="0" dirty="0" smtClean="0"/>
                        <a:t>Declive en otras habilidades cognitivas (juicio, pensamiento, planificación, organización, procesamiento de la información.</a:t>
                      </a:r>
                    </a:p>
                    <a:p>
                      <a:pPr marL="342900" indent="-342900">
                        <a:buFont typeface="+mj-lt"/>
                        <a:buAutoNum type="arabicPeriod"/>
                      </a:pPr>
                      <a:r>
                        <a:rPr lang="es-MX" baseline="0" dirty="0" smtClean="0"/>
                        <a:t>Estos declives intervienen en las actividades de la vida diaria.</a:t>
                      </a:r>
                    </a:p>
                    <a:p>
                      <a:pPr marL="342900" indent="-342900">
                        <a:buFont typeface="+mj-lt"/>
                        <a:buNone/>
                      </a:pPr>
                      <a:r>
                        <a:rPr lang="es-MX" baseline="0" dirty="0" smtClean="0"/>
                        <a:t>B. Conciencia preservada.</a:t>
                      </a:r>
                    </a:p>
                    <a:p>
                      <a:pPr marL="342900" indent="-342900">
                        <a:buFont typeface="+mj-lt"/>
                        <a:buNone/>
                      </a:pPr>
                      <a:r>
                        <a:rPr lang="es-MX" baseline="0" dirty="0" smtClean="0"/>
                        <a:t>C. Deterioro en el control emocional o motivación (inestabilidad emocional, irritabilidad, apatía o conducta social desmesurada.</a:t>
                      </a:r>
                    </a:p>
                    <a:p>
                      <a:pPr marL="342900" indent="-342900">
                        <a:buFont typeface="+mj-lt"/>
                        <a:buNone/>
                      </a:pPr>
                      <a:r>
                        <a:rPr lang="es-MX" baseline="0" dirty="0" smtClean="0"/>
                        <a:t>D. Síntomas del criterio A deben estar presentes al menos 6 meses.</a:t>
                      </a:r>
                      <a:endParaRPr lang="es-MX" dirty="0" smtClean="0"/>
                    </a:p>
                  </a:txBody>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785794"/>
            <a:ext cx="8229600" cy="5538806"/>
          </a:xfrm>
        </p:spPr>
        <p:txBody>
          <a:bodyPr>
            <a:normAutofit lnSpcReduction="10000"/>
          </a:bodyPr>
          <a:lstStyle/>
          <a:p>
            <a:pPr>
              <a:buFont typeface="Wingdings" pitchFamily="2" charset="2"/>
              <a:buChar char="Ø"/>
            </a:pPr>
            <a:r>
              <a:rPr lang="es-MX" dirty="0" smtClean="0"/>
              <a:t> Física</a:t>
            </a:r>
          </a:p>
          <a:p>
            <a:pPr lvl="1">
              <a:buFont typeface="Wingdings" pitchFamily="2" charset="2"/>
              <a:buChar char="Ø"/>
            </a:pPr>
            <a:r>
              <a:rPr lang="es-MX" dirty="0" smtClean="0"/>
              <a:t>Enfermedad aguda, de corta duración.</a:t>
            </a:r>
          </a:p>
          <a:p>
            <a:pPr lvl="1">
              <a:buFont typeface="Wingdings" pitchFamily="2" charset="2"/>
              <a:buChar char="Ø"/>
            </a:pPr>
            <a:r>
              <a:rPr lang="es-MX" dirty="0" smtClean="0"/>
              <a:t>Enfermedad crónica, de larga duración.</a:t>
            </a:r>
          </a:p>
          <a:p>
            <a:pPr lvl="1">
              <a:buFont typeface="Wingdings" pitchFamily="2" charset="2"/>
              <a:buChar char="Ø"/>
            </a:pPr>
            <a:r>
              <a:rPr lang="es-MX" dirty="0" smtClean="0"/>
              <a:t>Enfermedad terminal, de naturaleza irreversible, con previsible corto final, aunque a veces prolongado.</a:t>
            </a:r>
          </a:p>
          <a:p>
            <a:pPr marL="271463" lvl="1" indent="-246063">
              <a:buNone/>
            </a:pPr>
            <a:r>
              <a:rPr lang="es-MX" dirty="0" smtClean="0"/>
              <a:t>Otras …</a:t>
            </a:r>
          </a:p>
          <a:p>
            <a:pPr marL="545783" lvl="2" indent="-246063"/>
            <a:r>
              <a:rPr lang="es-MX" dirty="0" smtClean="0"/>
              <a:t>A nivel digestivo</a:t>
            </a:r>
          </a:p>
          <a:p>
            <a:pPr marL="545783" lvl="2" indent="-246063"/>
            <a:r>
              <a:rPr lang="es-MX" dirty="0" smtClean="0"/>
              <a:t>A nivel respiratorio</a:t>
            </a:r>
          </a:p>
          <a:p>
            <a:pPr marL="545783" lvl="2" indent="-246063"/>
            <a:r>
              <a:rPr lang="es-MX" dirty="0" smtClean="0"/>
              <a:t>A nivel </a:t>
            </a:r>
            <a:r>
              <a:rPr lang="es-MX" dirty="0" err="1" smtClean="0"/>
              <a:t>cardiocirculatorio</a:t>
            </a:r>
            <a:endParaRPr lang="es-MX" dirty="0" smtClean="0"/>
          </a:p>
          <a:p>
            <a:pPr marL="545783" lvl="2" indent="-246063"/>
            <a:r>
              <a:rPr lang="es-MX" dirty="0" smtClean="0"/>
              <a:t>A nivel nervioso</a:t>
            </a:r>
          </a:p>
          <a:p>
            <a:pPr marL="545783" lvl="2" indent="-246063"/>
            <a:r>
              <a:rPr lang="es-MX" dirty="0" smtClean="0"/>
              <a:t>A nivel sensorial</a:t>
            </a:r>
          </a:p>
          <a:p>
            <a:pPr marL="545783" lvl="2" indent="-246063"/>
            <a:r>
              <a:rPr lang="es-MX" dirty="0" smtClean="0"/>
              <a:t>A nivel urinario</a:t>
            </a:r>
          </a:p>
          <a:p>
            <a:pPr marL="545783" lvl="2" indent="-246063"/>
            <a:r>
              <a:rPr lang="es-MX" dirty="0" smtClean="0"/>
              <a:t>A nivel </a:t>
            </a:r>
            <a:r>
              <a:rPr lang="es-MX" dirty="0" err="1" smtClean="0"/>
              <a:t>osteoarticular</a:t>
            </a:r>
            <a:endParaRPr lang="es-MX" dirty="0" smtClean="0"/>
          </a:p>
          <a:p>
            <a:pPr marL="545783" lvl="2" indent="-246063"/>
            <a:r>
              <a:rPr lang="es-MX" dirty="0" smtClean="0"/>
              <a:t>A nivel endocrino y metabólico.</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51520" y="404664"/>
            <a:ext cx="8640960" cy="1143000"/>
          </a:xfrm>
        </p:spPr>
        <p:txBody>
          <a:bodyPr>
            <a:noAutofit/>
          </a:bodyPr>
          <a:lstStyle/>
          <a:p>
            <a:pPr algn="ctr"/>
            <a:r>
              <a:rPr lang="es-ES" sz="4000" dirty="0" smtClean="0">
                <a:effectLst>
                  <a:outerShdw blurRad="38100" dist="38100" dir="2700000" algn="tl">
                    <a:srgbClr val="000000">
                      <a:alpha val="43137"/>
                    </a:srgbClr>
                  </a:outerShdw>
                </a:effectLst>
              </a:rPr>
              <a:t>Modelos y teorías psicológicas sobre el envejecimiento. </a:t>
            </a:r>
            <a:endParaRPr lang="es-ES" sz="4000" dirty="0">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457200" y="1935480"/>
            <a:ext cx="8229600" cy="4661872"/>
          </a:xfrm>
        </p:spPr>
        <p:txBody>
          <a:bodyPr>
            <a:normAutofit lnSpcReduction="10000"/>
          </a:bodyPr>
          <a:lstStyle/>
          <a:p>
            <a:r>
              <a:rPr lang="es-ES" dirty="0" smtClean="0"/>
              <a:t> Desde la psicología evolutiva , se distinguen tres modelos.</a:t>
            </a:r>
          </a:p>
          <a:p>
            <a:pPr>
              <a:buNone/>
            </a:pPr>
            <a:endParaRPr lang="es-ES" dirty="0" smtClean="0"/>
          </a:p>
          <a:p>
            <a:pPr lvl="1" algn="just"/>
            <a:r>
              <a:rPr lang="es-ES" sz="2000" b="1" dirty="0" smtClean="0"/>
              <a:t>El modelo Mecanicista: </a:t>
            </a:r>
            <a:r>
              <a:rPr lang="es-ES" sz="2000" dirty="0" smtClean="0"/>
              <a:t>individuo=máquina, vejez=cambios comportamentales producidos por influencias ambientales. </a:t>
            </a:r>
          </a:p>
          <a:p>
            <a:pPr lvl="1" algn="just"/>
            <a:r>
              <a:rPr lang="es-ES" sz="2000" b="1" dirty="0" smtClean="0"/>
              <a:t>El modelo Organicista:  </a:t>
            </a:r>
            <a:r>
              <a:rPr lang="es-ES" sz="2000" dirty="0" smtClean="0"/>
              <a:t>Individuo= organismo vivo , vejez= proceso de declive o deterioro.</a:t>
            </a:r>
          </a:p>
          <a:p>
            <a:pPr lvl="1" algn="just"/>
            <a:r>
              <a:rPr lang="es-ES" sz="2000" b="1" dirty="0" smtClean="0"/>
              <a:t>El modelo contextual dialéctico: </a:t>
            </a:r>
            <a:r>
              <a:rPr lang="es-ES" sz="2000" dirty="0" smtClean="0"/>
              <a:t>persona=continua interrelación con el contexto, vejez= proceso no definido, cambiante por esa interrelación con el contexto. </a:t>
            </a:r>
          </a:p>
          <a:p>
            <a:pPr lvl="1" algn="just">
              <a:buNone/>
            </a:pPr>
            <a:endParaRPr lang="es-ES" sz="2000" dirty="0" smtClean="0"/>
          </a:p>
          <a:p>
            <a:pPr marL="246063" lvl="1" indent="-246063" algn="just">
              <a:buClr>
                <a:schemeClr val="accent2">
                  <a:lumMod val="75000"/>
                </a:schemeClr>
              </a:buClr>
            </a:pPr>
            <a:r>
              <a:rPr lang="es-ES" sz="2000" dirty="0" smtClean="0"/>
              <a:t> Teorías psicológicas:  la teoría de la actividad, la teoría de la continuidad y la teoría o enfoque del ciclo vital.</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071546"/>
            <a:ext cx="8229600" cy="5253054"/>
          </a:xfrm>
        </p:spPr>
        <p:txBody>
          <a:bodyPr/>
          <a:lstStyle/>
          <a:p>
            <a:pPr>
              <a:buFont typeface="Wingdings" pitchFamily="2" charset="2"/>
              <a:buChar char="Ø"/>
            </a:pPr>
            <a:r>
              <a:rPr lang="es-MX" dirty="0" smtClean="0"/>
              <a:t> Otros factores influyentes en la salud.</a:t>
            </a:r>
          </a:p>
          <a:p>
            <a:pPr lvl="1">
              <a:buFont typeface="Wingdings" pitchFamily="2" charset="2"/>
              <a:buChar char="Ø"/>
            </a:pPr>
            <a:r>
              <a:rPr lang="es-MX" dirty="0" smtClean="0"/>
              <a:t>Consumo de sustancias tóxicas (alcohol, medicamentos, tabaco, </a:t>
            </a:r>
            <a:r>
              <a:rPr lang="es-MX" dirty="0" err="1" smtClean="0"/>
              <a:t>etc</a:t>
            </a:r>
            <a:r>
              <a:rPr lang="es-MX" dirty="0" smtClean="0"/>
              <a:t>) y el insomnio.</a:t>
            </a:r>
            <a:endParaRPr lang="es-MX" dirty="0"/>
          </a:p>
        </p:txBody>
      </p:sp>
      <p:pic>
        <p:nvPicPr>
          <p:cNvPr id="6146" name="Picture 2" descr="http://t3.gstatic.com/images?q=tbn:ANd9GcSNv3A9KBZ1Tc2ZBRXX65z948oUF4q-xLwOUiiNe1QCMWHV9eTZ4Gg0CUbr0Q"/>
          <p:cNvPicPr>
            <a:picLocks noChangeAspect="1" noChangeArrowheads="1"/>
          </p:cNvPicPr>
          <p:nvPr/>
        </p:nvPicPr>
        <p:blipFill>
          <a:blip r:embed="rId3" cstate="print"/>
          <a:srcRect/>
          <a:stretch>
            <a:fillRect/>
          </a:stretch>
        </p:blipFill>
        <p:spPr bwMode="auto">
          <a:xfrm rot="19507767">
            <a:off x="738167" y="3267562"/>
            <a:ext cx="1881701" cy="1423991"/>
          </a:xfrm>
          <a:prstGeom prst="rect">
            <a:avLst/>
          </a:prstGeom>
          <a:noFill/>
        </p:spPr>
      </p:pic>
      <p:pic>
        <p:nvPicPr>
          <p:cNvPr id="6148" name="Picture 4" descr="http://www.novaire.es/blog/wp-content/uploads/Tomando-ca%C3%B1as.jpg"/>
          <p:cNvPicPr>
            <a:picLocks noChangeAspect="1" noChangeArrowheads="1"/>
          </p:cNvPicPr>
          <p:nvPr/>
        </p:nvPicPr>
        <p:blipFill>
          <a:blip r:embed="rId4" cstate="print"/>
          <a:srcRect/>
          <a:stretch>
            <a:fillRect/>
          </a:stretch>
        </p:blipFill>
        <p:spPr bwMode="auto">
          <a:xfrm>
            <a:off x="3071802" y="3143248"/>
            <a:ext cx="2624297" cy="1985955"/>
          </a:xfrm>
          <a:prstGeom prst="rect">
            <a:avLst/>
          </a:prstGeom>
          <a:noFill/>
        </p:spPr>
      </p:pic>
      <p:pic>
        <p:nvPicPr>
          <p:cNvPr id="6150" name="Picture 6" descr="http://3.bp.blogspot.com/_g4z_NYBmFug/SusRTvtrmkI/AAAAAAAAApY/YU8ckj8p9xI/s320/insomnio.jpg"/>
          <p:cNvPicPr>
            <a:picLocks noChangeAspect="1" noChangeArrowheads="1"/>
          </p:cNvPicPr>
          <p:nvPr/>
        </p:nvPicPr>
        <p:blipFill>
          <a:blip r:embed="rId5" cstate="print"/>
          <a:srcRect/>
          <a:stretch>
            <a:fillRect/>
          </a:stretch>
        </p:blipFill>
        <p:spPr bwMode="auto">
          <a:xfrm rot="798692">
            <a:off x="6027990" y="2903321"/>
            <a:ext cx="2743157" cy="1928783"/>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28596" y="785794"/>
            <a:ext cx="8229600" cy="704104"/>
          </a:xfrm>
        </p:spPr>
        <p:txBody>
          <a:bodyPr>
            <a:normAutofit fontScale="90000"/>
          </a:bodyPr>
          <a:lstStyle/>
          <a:p>
            <a:pPr algn="ctr"/>
            <a:r>
              <a:rPr lang="es-MX" dirty="0" smtClean="0">
                <a:effectLst>
                  <a:outerShdw blurRad="38100" dist="38100" dir="2700000" algn="tl">
                    <a:srgbClr val="000000">
                      <a:alpha val="43137"/>
                    </a:srgbClr>
                  </a:outerShdw>
                </a:effectLst>
              </a:rPr>
              <a:t>Implicaciones para los educadores</a:t>
            </a:r>
            <a:endParaRPr lang="es-MX" dirty="0">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214282" y="1714488"/>
            <a:ext cx="8472518" cy="4610112"/>
          </a:xfrm>
        </p:spPr>
        <p:txBody>
          <a:bodyPr>
            <a:normAutofit/>
          </a:bodyPr>
          <a:lstStyle/>
          <a:p>
            <a:pPr algn="just"/>
            <a:r>
              <a:rPr lang="es-MX" sz="2400" dirty="0" smtClean="0"/>
              <a:t>Promover la prevención primaria y la promoción de hábitos saludables de vida para prevenir la aparición de estas enfermedades ya que la salud de las personas mayores hoy se va a ver afectada por lo que hizo ayer, y lo que se hace hoy afectará a la salud del mañana. (</a:t>
            </a:r>
            <a:r>
              <a:rPr lang="es-MX" sz="2400" dirty="0" err="1" smtClean="0"/>
              <a:t>Kalish</a:t>
            </a:r>
            <a:r>
              <a:rPr lang="es-MX" sz="2400" dirty="0" smtClean="0"/>
              <a:t>, 1999)</a:t>
            </a:r>
          </a:p>
          <a:p>
            <a:pPr algn="just">
              <a:buNone/>
            </a:pPr>
            <a:endParaRPr lang="es-MX" sz="2400" dirty="0" smtClean="0"/>
          </a:p>
          <a:p>
            <a:pPr algn="just"/>
            <a:r>
              <a:rPr lang="es-MX" sz="2400" dirty="0" smtClean="0"/>
              <a:t>Algunos de los temas a tratar para promover estos hábitos y prevenir futuras enfermedades son:</a:t>
            </a:r>
            <a:endParaRPr lang="es-MX" sz="24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Marcador de contenido"/>
          <p:cNvGraphicFramePr>
            <a:graphicFrameLocks noGrp="1"/>
          </p:cNvGraphicFramePr>
          <p:nvPr>
            <p:ph idx="1"/>
          </p:nvPr>
        </p:nvGraphicFramePr>
        <p:xfrm>
          <a:off x="0" y="357166"/>
          <a:ext cx="8929718" cy="62151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714356"/>
            <a:ext cx="8229600" cy="5610244"/>
          </a:xfrm>
        </p:spPr>
        <p:txBody>
          <a:bodyPr/>
          <a:lstStyle/>
          <a:p>
            <a:r>
              <a:rPr lang="es-MX" dirty="0" smtClean="0"/>
              <a:t>¿Cómo podemos trabajar estos contenidos?</a:t>
            </a:r>
          </a:p>
          <a:p>
            <a:pPr lvl="1"/>
            <a:r>
              <a:rPr lang="es-MX" dirty="0" smtClean="0"/>
              <a:t>Elementos básicos: buena relación, escucha activa, momento, de uno en uno, preparar de antemano, decir algo positivo y realista.</a:t>
            </a:r>
          </a:p>
          <a:p>
            <a:pPr lvl="1"/>
            <a:r>
              <a:rPr lang="es-MX" dirty="0" smtClean="0"/>
              <a:t>Pasos a seguir:</a:t>
            </a:r>
          </a:p>
          <a:p>
            <a:pPr lvl="2"/>
            <a:r>
              <a:rPr lang="es-MX" dirty="0" smtClean="0"/>
              <a:t>Descripción del comportamiento a modificar.</a:t>
            </a:r>
          </a:p>
          <a:p>
            <a:pPr lvl="2"/>
            <a:r>
              <a:rPr lang="es-MX" dirty="0" smtClean="0"/>
              <a:t>Descripción de sus consecuencias.</a:t>
            </a:r>
          </a:p>
          <a:p>
            <a:pPr lvl="2"/>
            <a:r>
              <a:rPr lang="es-MX" dirty="0" smtClean="0"/>
              <a:t>Enfatizar en el comportamiento actual.</a:t>
            </a:r>
          </a:p>
          <a:p>
            <a:pPr lvl="2"/>
            <a:r>
              <a:rPr lang="es-MX" dirty="0" smtClean="0"/>
              <a:t>Entender dificultades.</a:t>
            </a:r>
          </a:p>
          <a:p>
            <a:pPr lvl="2"/>
            <a:r>
              <a:rPr lang="es-MX" dirty="0" smtClean="0"/>
              <a:t>Pedir soluciones.</a:t>
            </a:r>
          </a:p>
          <a:p>
            <a:pPr lvl="2"/>
            <a:r>
              <a:rPr lang="es-MX" dirty="0" smtClean="0"/>
              <a:t>Ofrecer alternativas.</a:t>
            </a:r>
          </a:p>
          <a:p>
            <a:pPr lvl="2"/>
            <a:r>
              <a:rPr lang="es-MX" dirty="0" smtClean="0"/>
              <a:t>Aviso de consecuencias (favorables o desfavorables)</a:t>
            </a:r>
            <a:endParaRPr lang="es-MX"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57158" y="714356"/>
            <a:ext cx="8229600" cy="561228"/>
          </a:xfrm>
        </p:spPr>
        <p:txBody>
          <a:bodyPr>
            <a:normAutofit fontScale="90000"/>
          </a:bodyPr>
          <a:lstStyle/>
          <a:p>
            <a:r>
              <a:rPr lang="es-MX" dirty="0" smtClean="0">
                <a:effectLst>
                  <a:outerShdw blurRad="38100" dist="38100" dir="2700000" algn="tl">
                    <a:srgbClr val="000000">
                      <a:alpha val="43137"/>
                    </a:srgbClr>
                  </a:outerShdw>
                </a:effectLst>
              </a:rPr>
              <a:t>Bibliografía </a:t>
            </a:r>
            <a:endParaRPr lang="es-MX" dirty="0">
              <a:effectLst>
                <a:outerShdw blurRad="38100" dist="38100" dir="2700000" algn="tl">
                  <a:srgbClr val="000000">
                    <a:alpha val="43137"/>
                  </a:srgbClr>
                </a:outerShdw>
              </a:effectLst>
            </a:endParaRPr>
          </a:p>
        </p:txBody>
      </p:sp>
      <p:sp>
        <p:nvSpPr>
          <p:cNvPr id="3" name="2 Marcador de contenido"/>
          <p:cNvSpPr>
            <a:spLocks noGrp="1"/>
          </p:cNvSpPr>
          <p:nvPr>
            <p:ph idx="1"/>
          </p:nvPr>
        </p:nvSpPr>
        <p:spPr/>
        <p:txBody>
          <a:bodyPr/>
          <a:lstStyle/>
          <a:p>
            <a:pPr algn="just"/>
            <a:r>
              <a:rPr lang="es-MX" dirty="0" smtClean="0"/>
              <a:t>Fernández, F (2001).Factores Psicológicos </a:t>
            </a:r>
            <a:r>
              <a:rPr lang="es-MX" dirty="0" err="1" smtClean="0"/>
              <a:t>intrapersonales</a:t>
            </a:r>
            <a:r>
              <a:rPr lang="es-MX" dirty="0" smtClean="0"/>
              <a:t> mediadores en el proceso de enseñanza- aprendizaje con personas mayores. En: Educación, Cultura y Vejez(pp. 77-101). </a:t>
            </a:r>
            <a:r>
              <a:rPr lang="es-MX" dirty="0" smtClean="0">
                <a:solidFill>
                  <a:srgbClr val="FF0000"/>
                </a:solidFill>
              </a:rPr>
              <a:t>País </a:t>
            </a:r>
            <a:r>
              <a:rPr lang="es-MX" dirty="0" smtClean="0"/>
              <a:t> :Método Ediciones</a:t>
            </a:r>
            <a:endParaRPr lang="es-MX"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http://atencionatupsique.files.wordpress.com/2011/05/percepcion.jpg"/>
          <p:cNvPicPr>
            <a:picLocks noChangeAspect="1" noChangeArrowheads="1"/>
          </p:cNvPicPr>
          <p:nvPr/>
        </p:nvPicPr>
        <p:blipFill>
          <a:blip r:embed="rId3" cstate="print"/>
          <a:srcRect/>
          <a:stretch>
            <a:fillRect/>
          </a:stretch>
        </p:blipFill>
        <p:spPr bwMode="auto">
          <a:xfrm rot="936978">
            <a:off x="6598427" y="1575908"/>
            <a:ext cx="1905000" cy="2047876"/>
          </a:xfrm>
          <a:prstGeom prst="rect">
            <a:avLst/>
          </a:prstGeom>
          <a:noFill/>
        </p:spPr>
      </p:pic>
      <p:sp>
        <p:nvSpPr>
          <p:cNvPr id="2" name="1 Título"/>
          <p:cNvSpPr>
            <a:spLocks noGrp="1"/>
          </p:cNvSpPr>
          <p:nvPr>
            <p:ph type="title"/>
          </p:nvPr>
        </p:nvSpPr>
        <p:spPr>
          <a:xfrm>
            <a:off x="0" y="500042"/>
            <a:ext cx="9144000" cy="1368152"/>
          </a:xfrm>
        </p:spPr>
        <p:txBody>
          <a:bodyPr>
            <a:noAutofit/>
          </a:bodyPr>
          <a:lstStyle/>
          <a:p>
            <a:pPr algn="ctr"/>
            <a:r>
              <a:rPr lang="es-ES" sz="3600" dirty="0" smtClean="0">
                <a:effectLst>
                  <a:outerShdw blurRad="38100" dist="38100" dir="2700000" algn="tl">
                    <a:srgbClr val="000000">
                      <a:alpha val="43137"/>
                    </a:srgbClr>
                  </a:outerShdw>
                </a:effectLst>
              </a:rPr>
              <a:t>Los factores intrapersonales mediadores en el proceso de enseñanza-aprendizaje de las personas mayores</a:t>
            </a:r>
            <a:r>
              <a:rPr lang="es-ES" sz="3200" dirty="0" smtClean="0">
                <a:effectLst>
                  <a:outerShdw blurRad="38100" dist="38100" dir="2700000" algn="tl">
                    <a:srgbClr val="000000">
                      <a:alpha val="43137"/>
                    </a:srgbClr>
                  </a:outerShdw>
                </a:effectLst>
              </a:rPr>
              <a:t>.</a:t>
            </a:r>
            <a:endParaRPr lang="es-ES" sz="3200" dirty="0">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357158" y="2214554"/>
            <a:ext cx="8229600" cy="4389120"/>
          </a:xfrm>
        </p:spPr>
        <p:txBody>
          <a:bodyPr/>
          <a:lstStyle/>
          <a:p>
            <a:r>
              <a:rPr lang="es-ES" b="1" dirty="0" smtClean="0"/>
              <a:t>Percepción </a:t>
            </a:r>
          </a:p>
          <a:p>
            <a:pPr lvl="1" algn="just"/>
            <a:r>
              <a:rPr lang="es-ES" dirty="0" smtClean="0"/>
              <a:t>Conjunto de mecanismos fisiológicos y psicológicos  que tienen como función general la recogida de información del entorno o del mismo organismo (Lieury, 1990)</a:t>
            </a:r>
          </a:p>
          <a:p>
            <a:pPr lvl="1" algn="just"/>
            <a:r>
              <a:rPr lang="es-ES" dirty="0" smtClean="0"/>
              <a:t>A los educadores nos interesa sobre todo la visión y la audición, ya que son los sentidos por los que llega la mayor parte de la información, y son los encargados de hacer efectiva la comunicación, percepción y relaciones interpersonales.</a:t>
            </a:r>
            <a:endParaRPr lang="es-E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www.su-vida.com/subir/files/6VISION.JPG"/>
          <p:cNvPicPr>
            <a:picLocks noChangeAspect="1" noChangeArrowheads="1"/>
          </p:cNvPicPr>
          <p:nvPr/>
        </p:nvPicPr>
        <p:blipFill>
          <a:blip r:embed="rId3" cstate="print"/>
          <a:srcRect/>
          <a:stretch>
            <a:fillRect/>
          </a:stretch>
        </p:blipFill>
        <p:spPr bwMode="auto">
          <a:xfrm rot="877617">
            <a:off x="5778683" y="2352877"/>
            <a:ext cx="2940173" cy="1962304"/>
          </a:xfrm>
          <a:prstGeom prst="rect">
            <a:avLst/>
          </a:prstGeom>
          <a:ln>
            <a:noFill/>
          </a:ln>
          <a:effectLst>
            <a:softEdge rad="112500"/>
          </a:effectLst>
        </p:spPr>
      </p:pic>
      <p:sp>
        <p:nvSpPr>
          <p:cNvPr id="3" name="2 Marcador de contenido"/>
          <p:cNvSpPr>
            <a:spLocks noGrp="1"/>
          </p:cNvSpPr>
          <p:nvPr>
            <p:ph idx="1"/>
          </p:nvPr>
        </p:nvSpPr>
        <p:spPr>
          <a:xfrm>
            <a:off x="457200" y="836712"/>
            <a:ext cx="8229600" cy="5487888"/>
          </a:xfrm>
        </p:spPr>
        <p:txBody>
          <a:bodyPr/>
          <a:lstStyle/>
          <a:p>
            <a:r>
              <a:rPr lang="es-ES" b="1" dirty="0" smtClean="0"/>
              <a:t>Visión</a:t>
            </a:r>
          </a:p>
          <a:p>
            <a:pPr lvl="1"/>
            <a:r>
              <a:rPr lang="es-ES" dirty="0" smtClean="0"/>
              <a:t>Deterioros de la visión durante el transcurso de los años:</a:t>
            </a:r>
          </a:p>
          <a:p>
            <a:pPr lvl="2"/>
            <a:r>
              <a:rPr lang="es-ES" dirty="0" smtClean="0"/>
              <a:t>Dificultades en la discriminación de objetos cercanos y lejanos.</a:t>
            </a:r>
          </a:p>
          <a:p>
            <a:pPr lvl="2"/>
            <a:r>
              <a:rPr lang="es-ES" dirty="0" smtClean="0"/>
              <a:t>Dificultades para adaptarse a los cambios de luz. </a:t>
            </a:r>
          </a:p>
          <a:p>
            <a:pPr lvl="2"/>
            <a:r>
              <a:rPr lang="es-ES" dirty="0" smtClean="0"/>
              <a:t>Pérdidas en la percepción del color.</a:t>
            </a:r>
          </a:p>
          <a:p>
            <a:pPr lvl="2"/>
            <a:r>
              <a:rPr lang="es-ES" dirty="0" smtClean="0"/>
              <a:t>Déficit en la percepción espacial.</a:t>
            </a:r>
          </a:p>
          <a:p>
            <a:pPr lvl="2"/>
            <a:r>
              <a:rPr lang="es-ES" dirty="0" smtClean="0"/>
              <a:t>Deterioros visuales severos: ceguera.</a:t>
            </a:r>
          </a:p>
          <a:p>
            <a:pPr marL="542925" lvl="2" indent="-246063">
              <a:buNone/>
            </a:pPr>
            <a:endParaRPr lang="es-ES" i="1" dirty="0" smtClean="0"/>
          </a:p>
          <a:p>
            <a:pPr marL="246063" lvl="2" indent="20638" algn="ctr">
              <a:buNone/>
            </a:pPr>
            <a:endParaRPr lang="es-ES" i="1" dirty="0" smtClean="0"/>
          </a:p>
          <a:p>
            <a:pPr marL="246063" lvl="2" indent="20638" algn="ctr">
              <a:buNone/>
            </a:pPr>
            <a:r>
              <a:rPr lang="es-ES" i="1" dirty="0" smtClean="0"/>
              <a:t>Estos pueden tener un efecto significativo si son lo suficientemente severos, muchos pueden corregirse o compensarse y otros pueden tener un efecto poco importante.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http://www.eloido.com/wp-content/uploads/2011/09/clasificacion-sordera1.jpg"/>
          <p:cNvPicPr>
            <a:picLocks noChangeAspect="1" noChangeArrowheads="1"/>
          </p:cNvPicPr>
          <p:nvPr/>
        </p:nvPicPr>
        <p:blipFill>
          <a:blip r:embed="rId3" cstate="print"/>
          <a:srcRect/>
          <a:stretch>
            <a:fillRect/>
          </a:stretch>
        </p:blipFill>
        <p:spPr bwMode="auto">
          <a:xfrm>
            <a:off x="0" y="0"/>
            <a:ext cx="1876414" cy="2332559"/>
          </a:xfrm>
          <a:prstGeom prst="rect">
            <a:avLst/>
          </a:prstGeom>
          <a:ln>
            <a:noFill/>
          </a:ln>
          <a:effectLst>
            <a:softEdge rad="112500"/>
          </a:effectLst>
        </p:spPr>
      </p:pic>
      <p:sp>
        <p:nvSpPr>
          <p:cNvPr id="3" name="2 Marcador de contenido"/>
          <p:cNvSpPr>
            <a:spLocks noGrp="1"/>
          </p:cNvSpPr>
          <p:nvPr>
            <p:ph sz="half" idx="1"/>
          </p:nvPr>
        </p:nvSpPr>
        <p:spPr>
          <a:xfrm>
            <a:off x="457200" y="980728"/>
            <a:ext cx="4038600" cy="5374197"/>
          </a:xfrm>
        </p:spPr>
        <p:txBody>
          <a:bodyPr>
            <a:normAutofit/>
          </a:bodyPr>
          <a:lstStyle/>
          <a:p>
            <a:r>
              <a:rPr lang="es-ES" b="1" dirty="0" smtClean="0"/>
              <a:t>Audición</a:t>
            </a:r>
          </a:p>
          <a:p>
            <a:pPr lvl="1"/>
            <a:r>
              <a:rPr lang="es-ES" dirty="0" smtClean="0"/>
              <a:t>Deterioros: pérdida de sensibilidad y agudeza auditiva, pudiendo llegar a ocasionar numerosas dificultades en el proceso de comunicación. </a:t>
            </a:r>
          </a:p>
          <a:p>
            <a:pPr lvl="1"/>
            <a:r>
              <a:rPr lang="es-ES" dirty="0" smtClean="0"/>
              <a:t>Posibles causas: ruidos ambientales, factores genéticos, medicamentos, etc.</a:t>
            </a:r>
          </a:p>
          <a:p>
            <a:pPr>
              <a:buNone/>
            </a:pPr>
            <a:endParaRPr lang="es-ES" b="1" dirty="0"/>
          </a:p>
        </p:txBody>
      </p:sp>
      <p:sp>
        <p:nvSpPr>
          <p:cNvPr id="5" name="4 Marcador de contenido"/>
          <p:cNvSpPr>
            <a:spLocks noGrp="1"/>
          </p:cNvSpPr>
          <p:nvPr>
            <p:ph sz="half" idx="2"/>
          </p:nvPr>
        </p:nvSpPr>
        <p:spPr>
          <a:xfrm>
            <a:off x="4648200" y="980728"/>
            <a:ext cx="4244280" cy="5374197"/>
          </a:xfrm>
        </p:spPr>
        <p:txBody>
          <a:bodyPr>
            <a:normAutofit/>
          </a:bodyPr>
          <a:lstStyle/>
          <a:p>
            <a:r>
              <a:rPr lang="es-ES" b="1" dirty="0" smtClean="0"/>
              <a:t>Gusto, olfato y tacto</a:t>
            </a:r>
          </a:p>
          <a:p>
            <a:pPr lvl="1"/>
            <a:r>
              <a:rPr lang="es-ES" dirty="0" smtClean="0"/>
              <a:t>Olfato se mantiene estable hasta cierta edad.</a:t>
            </a:r>
          </a:p>
          <a:p>
            <a:pPr lvl="1"/>
            <a:r>
              <a:rPr lang="es-ES" dirty="0" smtClean="0"/>
              <a:t>Gusto: tienen más dificultad para diferenciar los alimentos.</a:t>
            </a:r>
          </a:p>
          <a:p>
            <a:pPr lvl="1"/>
            <a:r>
              <a:rPr lang="es-ES" dirty="0" smtClean="0"/>
              <a:t>Tacto: la sensibilidad parece ser invariable exceptuando  ciertas zonas del cuerpo, como lo son palmas de las manos y las plantas de los pies.</a:t>
            </a:r>
          </a:p>
          <a:p>
            <a:pPr lvl="1"/>
            <a:endParaRPr lang="es-ES" b="1" dirty="0"/>
          </a:p>
        </p:txBody>
      </p:sp>
      <p:pic>
        <p:nvPicPr>
          <p:cNvPr id="55299" name="Picture 3"/>
          <p:cNvPicPr>
            <a:picLocks noChangeAspect="1" noChangeArrowheads="1"/>
          </p:cNvPicPr>
          <p:nvPr/>
        </p:nvPicPr>
        <p:blipFill>
          <a:blip r:embed="rId4" cstate="print">
            <a:grayscl/>
          </a:blip>
          <a:srcRect/>
          <a:stretch>
            <a:fillRect/>
          </a:stretch>
        </p:blipFill>
        <p:spPr bwMode="auto">
          <a:xfrm>
            <a:off x="6572264" y="357166"/>
            <a:ext cx="2362200" cy="7524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395536" y="404664"/>
            <a:ext cx="8229600" cy="794352"/>
          </a:xfrm>
        </p:spPr>
        <p:txBody>
          <a:bodyPr>
            <a:normAutofit fontScale="90000"/>
          </a:bodyPr>
          <a:lstStyle/>
          <a:p>
            <a:pPr algn="ctr"/>
            <a:r>
              <a:rPr lang="es-ES" dirty="0" smtClean="0">
                <a:effectLst>
                  <a:outerShdw blurRad="38100" dist="38100" dir="2700000" algn="tl">
                    <a:srgbClr val="000000">
                      <a:alpha val="43137"/>
                    </a:srgbClr>
                  </a:outerShdw>
                </a:effectLst>
              </a:rPr>
              <a:t>Implicaciones para educadores</a:t>
            </a:r>
            <a:endParaRPr lang="es-ES" dirty="0">
              <a:effectLst>
                <a:outerShdw blurRad="38100" dist="38100" dir="2700000" algn="tl">
                  <a:srgbClr val="000000">
                    <a:alpha val="43137"/>
                  </a:srgbClr>
                </a:outerShdw>
              </a:effectLst>
            </a:endParaRPr>
          </a:p>
        </p:txBody>
      </p:sp>
      <p:sp>
        <p:nvSpPr>
          <p:cNvPr id="6" name="5 Marcador de contenido"/>
          <p:cNvSpPr>
            <a:spLocks noGrp="1"/>
          </p:cNvSpPr>
          <p:nvPr>
            <p:ph idx="1"/>
          </p:nvPr>
        </p:nvSpPr>
        <p:spPr>
          <a:xfrm>
            <a:off x="457200" y="1484784"/>
            <a:ext cx="8229600" cy="4839816"/>
          </a:xfrm>
        </p:spPr>
        <p:txBody>
          <a:bodyPr>
            <a:normAutofit fontScale="85000" lnSpcReduction="10000"/>
          </a:bodyPr>
          <a:lstStyle/>
          <a:p>
            <a:r>
              <a:rPr lang="es-ES" dirty="0" smtClean="0"/>
              <a:t>Medidas que podemos tomar para maximizar la adaptación de estos mayores:</a:t>
            </a:r>
          </a:p>
          <a:p>
            <a:pPr>
              <a:buNone/>
            </a:pPr>
            <a:endParaRPr lang="es-ES" dirty="0" smtClean="0"/>
          </a:p>
          <a:p>
            <a:pPr lvl="1" algn="just"/>
            <a:r>
              <a:rPr lang="es-ES" dirty="0" smtClean="0"/>
              <a:t>Uso de la iluminación adecuada. </a:t>
            </a:r>
          </a:p>
          <a:p>
            <a:pPr lvl="1" algn="just"/>
            <a:r>
              <a:rPr lang="es-ES" dirty="0" smtClean="0"/>
              <a:t>Contar con un número de entre 13 y 17 personas.</a:t>
            </a:r>
          </a:p>
          <a:p>
            <a:pPr lvl="1" algn="just"/>
            <a:r>
              <a:rPr lang="es-ES" dirty="0" smtClean="0"/>
              <a:t>Distribuir a los mayores en forma de “U”  o semicírculo y cerca del educador.</a:t>
            </a:r>
          </a:p>
          <a:p>
            <a:pPr lvl="1" algn="just"/>
            <a:r>
              <a:rPr lang="es-ES" dirty="0" smtClean="0"/>
              <a:t>Utilizar unos asientos cómodos, con respaldo y apoya brazos para tomar notas.</a:t>
            </a:r>
          </a:p>
          <a:p>
            <a:pPr lvl="1" algn="just"/>
            <a:r>
              <a:rPr lang="es-ES" dirty="0" smtClean="0"/>
              <a:t>Utilizar un tono, vocalización, velocidad  y volumen adecuado, evitando el hablar de espaldas.</a:t>
            </a:r>
          </a:p>
          <a:p>
            <a:pPr lvl="1" algn="just"/>
            <a:r>
              <a:rPr lang="es-ES" dirty="0" smtClean="0"/>
              <a:t>Si se usan recursos didácticos, estos se han de realizar con letras claras y legibles, un tamaño adecuado y el colores visibles.</a:t>
            </a:r>
          </a:p>
          <a:p>
            <a:pPr lvl="1" algn="just"/>
            <a:r>
              <a:rPr lang="es-ES" dirty="0" smtClean="0"/>
              <a:t>Utilizar un aula que no esté expuesta a ruidos y con una temperatura  adecuada.    </a:t>
            </a:r>
            <a:endParaRPr lang="es-E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548680"/>
            <a:ext cx="8229600" cy="782960"/>
          </a:xfrm>
        </p:spPr>
        <p:txBody>
          <a:bodyPr>
            <a:normAutofit fontScale="90000"/>
          </a:bodyPr>
          <a:lstStyle/>
          <a:p>
            <a:pPr algn="ctr"/>
            <a:r>
              <a:rPr lang="es-ES" dirty="0" smtClean="0">
                <a:effectLst>
                  <a:outerShdw blurRad="38100" dist="38100" dir="2700000" algn="tl">
                    <a:srgbClr val="000000">
                      <a:alpha val="43137"/>
                    </a:srgbClr>
                  </a:outerShdw>
                </a:effectLst>
              </a:rPr>
              <a:t>Procesos cognitivos en la vejez: Inteligencia y Memoria</a:t>
            </a:r>
            <a:endParaRPr lang="es-ES" dirty="0">
              <a:effectLst>
                <a:outerShdw blurRad="38100" dist="38100" dir="2700000" algn="tl">
                  <a:srgbClr val="000000">
                    <a:alpha val="43137"/>
                  </a:srgbClr>
                </a:outerShdw>
              </a:effectLst>
            </a:endParaRPr>
          </a:p>
        </p:txBody>
      </p:sp>
      <p:sp>
        <p:nvSpPr>
          <p:cNvPr id="3" name="2 Marcador de contenido"/>
          <p:cNvSpPr>
            <a:spLocks noGrp="1"/>
          </p:cNvSpPr>
          <p:nvPr>
            <p:ph idx="1"/>
          </p:nvPr>
        </p:nvSpPr>
        <p:spPr>
          <a:xfrm>
            <a:off x="179512" y="1412776"/>
            <a:ext cx="8507288" cy="4911824"/>
          </a:xfrm>
        </p:spPr>
        <p:txBody>
          <a:bodyPr>
            <a:normAutofit fontScale="92500"/>
          </a:bodyPr>
          <a:lstStyle/>
          <a:p>
            <a:r>
              <a:rPr lang="es-ES" b="1" dirty="0" smtClean="0"/>
              <a:t>Inteligencia </a:t>
            </a:r>
          </a:p>
          <a:p>
            <a:pPr lvl="1" algn="just"/>
            <a:r>
              <a:rPr lang="es-ES" dirty="0" smtClean="0"/>
              <a:t>Instrumentos mayoritariamente utilizados para su evaluación son: </a:t>
            </a:r>
            <a:r>
              <a:rPr lang="es-ES" sz="2000" b="1" dirty="0" smtClean="0"/>
              <a:t>Escala </a:t>
            </a:r>
            <a:r>
              <a:rPr lang="es-ES" sz="2000" b="1" dirty="0" err="1" smtClean="0"/>
              <a:t>Wechsler</a:t>
            </a:r>
            <a:r>
              <a:rPr lang="es-ES" sz="2000" b="1" dirty="0" smtClean="0"/>
              <a:t> de Medida de la Inteligencia  Adulta (WAISS) y el Test de Habilidades Mentales Primarias (PMA</a:t>
            </a:r>
            <a:r>
              <a:rPr lang="es-ES" dirty="0" smtClean="0"/>
              <a:t>)</a:t>
            </a:r>
          </a:p>
          <a:p>
            <a:pPr lvl="1" algn="just"/>
            <a:r>
              <a:rPr lang="es-ES" dirty="0" smtClean="0"/>
              <a:t>Estudios transversales: constatan deterioro o declive intelectual asociado a la edad, sin embargo hay que considerar influencias del contexto, de la cultura, etc.</a:t>
            </a:r>
          </a:p>
          <a:p>
            <a:pPr lvl="1" algn="just"/>
            <a:r>
              <a:rPr lang="es-ES" dirty="0" smtClean="0"/>
              <a:t>Se ven afectadas algunas habilidades que dependen más del proceso educativo y menos de la experiencia adquirida, como pueden ser las habilidades  de resolución de problemas.</a:t>
            </a:r>
          </a:p>
          <a:p>
            <a:pPr lvl="1" algn="just"/>
            <a:r>
              <a:rPr lang="es-ES" dirty="0" smtClean="0"/>
              <a:t>Considerar además: estado de salud, grado de escolarización, etc.</a:t>
            </a:r>
          </a:p>
          <a:p>
            <a:pPr lvl="1" algn="just"/>
            <a:endParaRPr lang="es-ES" dirty="0" smtClean="0"/>
          </a:p>
          <a:p>
            <a:pPr lvl="1" algn="just"/>
            <a:endParaRPr lang="es-ES"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42844" y="642918"/>
            <a:ext cx="8543956" cy="5681682"/>
          </a:xfrm>
        </p:spPr>
        <p:txBody>
          <a:bodyPr>
            <a:normAutofit/>
          </a:bodyPr>
          <a:lstStyle/>
          <a:p>
            <a:r>
              <a:rPr lang="es-ES" sz="2400" b="1" dirty="0" smtClean="0"/>
              <a:t>La memoria</a:t>
            </a:r>
          </a:p>
          <a:p>
            <a:pPr lvl="1" algn="just"/>
            <a:r>
              <a:rPr lang="es-ES" sz="2200" dirty="0" smtClean="0"/>
              <a:t>Tres tipos: </a:t>
            </a:r>
          </a:p>
          <a:p>
            <a:pPr lvl="1" algn="just">
              <a:buNone/>
            </a:pPr>
            <a:endParaRPr lang="es-ES" sz="2200" dirty="0" smtClean="0"/>
          </a:p>
        </p:txBody>
      </p:sp>
      <p:sp>
        <p:nvSpPr>
          <p:cNvPr id="6" name="5 Rectángulo"/>
          <p:cNvSpPr/>
          <p:nvPr/>
        </p:nvSpPr>
        <p:spPr>
          <a:xfrm>
            <a:off x="4124792" y="4941167"/>
            <a:ext cx="2103391" cy="1296145"/>
          </a:xfrm>
          <a:prstGeom prst="rect">
            <a:avLst/>
          </a:prstGeom>
          <a:noFill/>
          <a:ln>
            <a:noFill/>
          </a:ln>
          <a:sp3d/>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sp>
      <p:sp>
        <p:nvSpPr>
          <p:cNvPr id="14" name="13 Rectángulo"/>
          <p:cNvSpPr/>
          <p:nvPr/>
        </p:nvSpPr>
        <p:spPr>
          <a:xfrm>
            <a:off x="71406" y="1928802"/>
            <a:ext cx="3000396" cy="3929090"/>
          </a:xfrm>
          <a:prstGeom prst="rect">
            <a:avLst/>
          </a:prstGeom>
          <a:effectLst>
            <a:glow rad="228600">
              <a:schemeClr val="accent2">
                <a:satMod val="175000"/>
                <a:alpha val="40000"/>
              </a:schemeClr>
            </a:glow>
            <a:outerShdw blurRad="57150" dist="38100" dir="5400000" algn="ctr" rotWithShape="0">
              <a:schemeClr val="accent6">
                <a:shade val="9000"/>
                <a:satMod val="105000"/>
                <a:alpha val="48000"/>
              </a:schemeClr>
            </a:outerShdw>
          </a:effectLst>
        </p:spPr>
        <p:style>
          <a:lnRef idx="1">
            <a:schemeClr val="accent6"/>
          </a:lnRef>
          <a:fillRef idx="3">
            <a:schemeClr val="accent6"/>
          </a:fillRef>
          <a:effectRef idx="2">
            <a:schemeClr val="accent6"/>
          </a:effectRef>
          <a:fontRef idx="minor">
            <a:schemeClr val="lt1"/>
          </a:fontRef>
        </p:style>
        <p:txBody>
          <a:bodyPr rtlCol="0" anchor="ctr"/>
          <a:lstStyle/>
          <a:p>
            <a:pPr algn="ctr"/>
            <a:r>
              <a:rPr lang="es-MX" dirty="0" smtClean="0">
                <a:solidFill>
                  <a:schemeClr val="tx1"/>
                </a:solidFill>
              </a:rPr>
              <a:t>Memoria sensorial</a:t>
            </a:r>
          </a:p>
          <a:p>
            <a:endParaRPr lang="es-MX" dirty="0" smtClean="0">
              <a:solidFill>
                <a:schemeClr val="tx1"/>
              </a:solidFill>
            </a:endParaRPr>
          </a:p>
          <a:p>
            <a:endParaRPr lang="es-MX" dirty="0" smtClean="0">
              <a:solidFill>
                <a:schemeClr val="tx1"/>
              </a:solidFill>
            </a:endParaRPr>
          </a:p>
          <a:p>
            <a:r>
              <a:rPr lang="es-MX" dirty="0" smtClean="0">
                <a:solidFill>
                  <a:schemeClr val="tx1"/>
                </a:solidFill>
              </a:rPr>
              <a:t>Retención instantánea durante un breve periodo de tiempo </a:t>
            </a:r>
            <a:endParaRPr lang="es-MX" dirty="0">
              <a:solidFill>
                <a:schemeClr val="tx1"/>
              </a:solidFill>
            </a:endParaRPr>
          </a:p>
        </p:txBody>
      </p:sp>
      <p:sp>
        <p:nvSpPr>
          <p:cNvPr id="15" name="14 Rectángulo"/>
          <p:cNvSpPr/>
          <p:nvPr/>
        </p:nvSpPr>
        <p:spPr>
          <a:xfrm>
            <a:off x="3071802" y="1928802"/>
            <a:ext cx="3000396" cy="3929090"/>
          </a:xfrm>
          <a:prstGeom prst="rect">
            <a:avLst/>
          </a:prstGeom>
          <a:effectLst>
            <a:glow rad="228600">
              <a:schemeClr val="accent2">
                <a:satMod val="175000"/>
                <a:alpha val="40000"/>
              </a:schemeClr>
            </a:glow>
            <a:outerShdw blurRad="57150" dist="38100" dir="5400000" algn="ctr" rotWithShape="0">
              <a:schemeClr val="accent4">
                <a:shade val="9000"/>
                <a:satMod val="105000"/>
                <a:alpha val="48000"/>
              </a:schemeClr>
            </a:outerShdw>
          </a:effectLst>
        </p:spPr>
        <p:style>
          <a:lnRef idx="1">
            <a:schemeClr val="accent4"/>
          </a:lnRef>
          <a:fillRef idx="3">
            <a:schemeClr val="accent4"/>
          </a:fillRef>
          <a:effectRef idx="2">
            <a:schemeClr val="accent4"/>
          </a:effectRef>
          <a:fontRef idx="minor">
            <a:schemeClr val="lt1"/>
          </a:fontRef>
        </p:style>
        <p:txBody>
          <a:bodyPr rtlCol="0" anchor="ctr"/>
          <a:lstStyle/>
          <a:p>
            <a:pPr algn="ctr"/>
            <a:r>
              <a:rPr lang="es-MX" dirty="0" smtClean="0">
                <a:solidFill>
                  <a:schemeClr val="tx1"/>
                </a:solidFill>
              </a:rPr>
              <a:t>Memoria  corto plazo</a:t>
            </a:r>
          </a:p>
          <a:p>
            <a:pPr algn="ctr"/>
            <a:endParaRPr lang="es-MX" dirty="0" smtClean="0">
              <a:solidFill>
                <a:schemeClr val="tx1"/>
              </a:solidFill>
            </a:endParaRPr>
          </a:p>
          <a:p>
            <a:r>
              <a:rPr lang="es-MX" dirty="0" smtClean="0">
                <a:solidFill>
                  <a:schemeClr val="tx1"/>
                </a:solidFill>
              </a:rPr>
              <a:t>Memoria de trabajo, retener información a la que hemos tenido acceso a través de los sentidos y memoria sensorial. Almacén limitado </a:t>
            </a:r>
            <a:endParaRPr lang="es-MX" dirty="0">
              <a:solidFill>
                <a:schemeClr val="tx1"/>
              </a:solidFill>
            </a:endParaRPr>
          </a:p>
        </p:txBody>
      </p:sp>
      <p:sp>
        <p:nvSpPr>
          <p:cNvPr id="16" name="15 Rectángulo"/>
          <p:cNvSpPr/>
          <p:nvPr/>
        </p:nvSpPr>
        <p:spPr>
          <a:xfrm>
            <a:off x="6072198" y="1928802"/>
            <a:ext cx="3000396" cy="3929090"/>
          </a:xfrm>
          <a:prstGeom prst="rect">
            <a:avLst/>
          </a:prstGeom>
          <a:effectLst>
            <a:glow rad="228600">
              <a:schemeClr val="accent2">
                <a:satMod val="175000"/>
                <a:alpha val="40000"/>
              </a:schemeClr>
            </a:glow>
            <a:outerShdw blurRad="57150" dist="38100" dir="5400000" algn="ctr" rotWithShape="0">
              <a:schemeClr val="accent3">
                <a:shade val="9000"/>
                <a:satMod val="105000"/>
                <a:alpha val="48000"/>
              </a:scheme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r>
              <a:rPr lang="es-MX" dirty="0" smtClean="0">
                <a:solidFill>
                  <a:schemeClr val="tx1"/>
                </a:solidFill>
              </a:rPr>
              <a:t>Memoria a largo plazo</a:t>
            </a:r>
          </a:p>
          <a:p>
            <a:endParaRPr lang="es-MX" dirty="0" smtClean="0">
              <a:solidFill>
                <a:schemeClr val="tx1"/>
              </a:solidFill>
            </a:endParaRPr>
          </a:p>
          <a:p>
            <a:r>
              <a:rPr lang="es-MX" dirty="0" smtClean="0">
                <a:solidFill>
                  <a:schemeClr val="tx1"/>
                </a:solidFill>
              </a:rPr>
              <a:t>Encargada de almacenar información de forma permanente.</a:t>
            </a:r>
          </a:p>
          <a:p>
            <a:pPr>
              <a:buFont typeface="Arial" pitchFamily="34" charset="0"/>
              <a:buChar char="•"/>
            </a:pPr>
            <a:r>
              <a:rPr lang="es-MX" dirty="0" smtClean="0">
                <a:solidFill>
                  <a:schemeClr val="tx1"/>
                </a:solidFill>
              </a:rPr>
              <a:t>Memoria episódica (contenidos generales)</a:t>
            </a:r>
          </a:p>
          <a:p>
            <a:pPr>
              <a:buFont typeface="Arial" pitchFamily="34" charset="0"/>
              <a:buChar char="•"/>
            </a:pPr>
            <a:r>
              <a:rPr lang="es-MX" dirty="0" smtClean="0">
                <a:solidFill>
                  <a:schemeClr val="tx1"/>
                </a:solidFill>
              </a:rPr>
              <a:t>Memoria semántica (contenidos autobiográficos)</a:t>
            </a:r>
          </a:p>
          <a:p>
            <a:pPr>
              <a:buFont typeface="Arial" pitchFamily="34" charset="0"/>
              <a:buChar char="•"/>
            </a:pPr>
            <a:r>
              <a:rPr lang="es-MX" dirty="0" smtClean="0">
                <a:solidFill>
                  <a:schemeClr val="tx1"/>
                </a:solidFill>
              </a:rPr>
              <a:t>Memoria procedimental  (habilidades y destrezas aprendidas)</a:t>
            </a:r>
            <a:endParaRPr lang="es-MX" dirty="0">
              <a:solidFill>
                <a:schemeClr val="tx1"/>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Papel">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325</TotalTime>
  <Words>2477</Words>
  <Application>Microsoft Office PowerPoint</Application>
  <PresentationFormat>Presentación en pantalla (4:3)</PresentationFormat>
  <Paragraphs>293</Paragraphs>
  <Slides>34</Slides>
  <Notes>34</Notes>
  <HiddenSlides>0</HiddenSlides>
  <MMClips>0</MMClips>
  <ScaleCrop>false</ScaleCrop>
  <HeadingPairs>
    <vt:vector size="4" baseType="variant">
      <vt:variant>
        <vt:lpstr>Tema</vt:lpstr>
      </vt:variant>
      <vt:variant>
        <vt:i4>1</vt:i4>
      </vt:variant>
      <vt:variant>
        <vt:lpstr>Títulos de diapositiva</vt:lpstr>
      </vt:variant>
      <vt:variant>
        <vt:i4>34</vt:i4>
      </vt:variant>
    </vt:vector>
  </HeadingPairs>
  <TitlesOfParts>
    <vt:vector size="35" baseType="lpstr">
      <vt:lpstr>Flujo</vt:lpstr>
      <vt:lpstr>Factores psicológicos intrapersonales mediadores en el proceso de enseñanza-aprendizaje  con personas mayores </vt:lpstr>
      <vt:lpstr>Diapositiva 2</vt:lpstr>
      <vt:lpstr>Modelos y teorías psicológicas sobre el envejecimiento. </vt:lpstr>
      <vt:lpstr>Los factores intrapersonales mediadores en el proceso de enseñanza-aprendizaje de las personas mayores.</vt:lpstr>
      <vt:lpstr>Diapositiva 5</vt:lpstr>
      <vt:lpstr>Diapositiva 6</vt:lpstr>
      <vt:lpstr>Implicaciones para educadores</vt:lpstr>
      <vt:lpstr>Procesos cognitivos en la vejez: Inteligencia y Memoria</vt:lpstr>
      <vt:lpstr>Diapositiva 9</vt:lpstr>
      <vt:lpstr>Diapositiva 10</vt:lpstr>
      <vt:lpstr>Implicaciones para los Educadores</vt:lpstr>
      <vt:lpstr>Diapositiva 12</vt:lpstr>
      <vt:lpstr>Diapositiva 13</vt:lpstr>
      <vt:lpstr>Diapositiva 14</vt:lpstr>
      <vt:lpstr>Diapositiva 15</vt:lpstr>
      <vt:lpstr>Diapositiva 16</vt:lpstr>
      <vt:lpstr>Diapositiva 17</vt:lpstr>
      <vt:lpstr>Diapositiva 18</vt:lpstr>
      <vt:lpstr>Diapositiva 19</vt:lpstr>
      <vt:lpstr>Implicaciones para los educadores</vt:lpstr>
      <vt:lpstr>Diapositiva 21</vt:lpstr>
      <vt:lpstr>Implicaciones para los educadores</vt:lpstr>
      <vt:lpstr>Diapositiva 23</vt:lpstr>
      <vt:lpstr>Diapositiva 24</vt:lpstr>
      <vt:lpstr>Diapositiva 25</vt:lpstr>
      <vt:lpstr>Diapositiva 26</vt:lpstr>
      <vt:lpstr>Diapositiva 27</vt:lpstr>
      <vt:lpstr>Diapositiva 28</vt:lpstr>
      <vt:lpstr>Diapositiva 29</vt:lpstr>
      <vt:lpstr>Diapositiva 30</vt:lpstr>
      <vt:lpstr>Implicaciones para los educadores</vt:lpstr>
      <vt:lpstr>Diapositiva 32</vt:lpstr>
      <vt:lpstr>Diapositiva 33</vt:lpstr>
      <vt:lpstr>Bibliografía </vt:lpstr>
    </vt:vector>
  </TitlesOfParts>
  <Company>Universidad de Costa Rica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Factores psicológicos intrapersonales mediadores en el proceso de enseñanza-aprendizaje  con personas mayores</dc:title>
  <dc:creator>COORDINACION</dc:creator>
  <cp:lastModifiedBy>JOSE CABALLERO</cp:lastModifiedBy>
  <cp:revision>38</cp:revision>
  <dcterms:created xsi:type="dcterms:W3CDTF">2011-09-19T20:41:12Z</dcterms:created>
  <dcterms:modified xsi:type="dcterms:W3CDTF">2011-10-11T01:14:37Z</dcterms:modified>
</cp:coreProperties>
</file>